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6858000" cx="12192000"/>
  <p:notesSz cx="6858000" cy="9144000"/>
  <p:embeddedFontLst>
    <p:embeddedFont>
      <p:font typeface="Khmer"/>
      <p:regular r:id="rId11"/>
    </p:embeddedFont>
    <p:embeddedFont>
      <p:font typeface="Siemreap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CC7F042-1601-42EE-BA92-25357127471A}">
  <a:tblStyle styleId="{9CC7F042-1601-42EE-BA92-25357127471A}" styleName="Table_0">
    <a:wholeTbl>
      <a:tcTxStyle b="off" i="off">
        <a:font>
          <a:latin typeface="Avenir Next LT Pro"/>
          <a:ea typeface="Avenir Next LT Pro"/>
          <a:cs typeface="Avenir Next LT Pro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2F7"/>
          </a:solidFill>
        </a:fill>
      </a:tcStyle>
    </a:wholeTbl>
    <a:band1H>
      <a:tcTxStyle/>
      <a:tcStyle>
        <a:fill>
          <a:solidFill>
            <a:srgbClr val="DCE5EE"/>
          </a:solidFill>
        </a:fill>
      </a:tcStyle>
    </a:band1H>
    <a:band2H>
      <a:tcTxStyle/>
    </a:band2H>
    <a:band1V>
      <a:tcTxStyle/>
      <a:tcStyle>
        <a:fill>
          <a:solidFill>
            <a:srgbClr val="DCE5EE"/>
          </a:solidFill>
        </a:fill>
      </a:tcStyle>
    </a:band1V>
    <a:band2V>
      <a:tcTxStyle/>
    </a:band2V>
    <a:lastCol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11" Type="http://schemas.openxmlformats.org/officeDocument/2006/relationships/font" Target="fonts/Khmer-regular.fntdata"/><Relationship Id="rId10" Type="http://schemas.openxmlformats.org/officeDocument/2006/relationships/slide" Target="slides/slide4.xml"/><Relationship Id="rId12" Type="http://schemas.openxmlformats.org/officeDocument/2006/relationships/font" Target="fonts/Siemreap-regular.fntdata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7" name="Google Shape;27;p2"/>
          <p:cNvSpPr txBox="1"/>
          <p:nvPr>
            <p:ph type="ctrTitle"/>
          </p:nvPr>
        </p:nvSpPr>
        <p:spPr>
          <a:xfrm>
            <a:off x="1629103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venir"/>
              <a:buNone/>
              <a:defRPr b="0" sz="6800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"/>
          <p:cNvSpPr txBox="1"/>
          <p:nvPr>
            <p:ph idx="1" type="subTitle"/>
          </p:nvPr>
        </p:nvSpPr>
        <p:spPr>
          <a:xfrm>
            <a:off x="1629101" y="4682062"/>
            <a:ext cx="8936846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2"/>
          <p:cNvSpPr txBox="1"/>
          <p:nvPr>
            <p:ph idx="10" type="dt"/>
          </p:nvPr>
        </p:nvSpPr>
        <p:spPr>
          <a:xfrm>
            <a:off x="5318760" y="1341256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"/>
          <p:cNvSpPr txBox="1"/>
          <p:nvPr>
            <p:ph idx="11" type="ftr"/>
          </p:nvPr>
        </p:nvSpPr>
        <p:spPr>
          <a:xfrm>
            <a:off x="1629100" y="5177408"/>
            <a:ext cx="573029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"/>
          <p:cNvSpPr txBox="1"/>
          <p:nvPr>
            <p:ph idx="12" type="sldNum"/>
          </p:nvPr>
        </p:nvSpPr>
        <p:spPr>
          <a:xfrm>
            <a:off x="8606920" y="5177408"/>
            <a:ext cx="19559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2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2"/>
          <p:cNvSpPr txBox="1"/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b="0" sz="3200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2"/>
          <p:cNvSpPr txBox="1"/>
          <p:nvPr>
            <p:ph idx="1" type="body"/>
          </p:nvPr>
        </p:nvSpPr>
        <p:spPr>
          <a:xfrm>
            <a:off x="685800" y="609600"/>
            <a:ext cx="6858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900"/>
              <a:buChar char="◦"/>
              <a:defRPr sz="19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114" name="Google Shape;114;p12"/>
          <p:cNvSpPr txBox="1"/>
          <p:nvPr>
            <p:ph idx="2" type="body"/>
          </p:nvPr>
        </p:nvSpPr>
        <p:spPr>
          <a:xfrm>
            <a:off x="8458200" y="2336800"/>
            <a:ext cx="3161963" cy="3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12"/>
          <p:cNvSpPr txBox="1"/>
          <p:nvPr>
            <p:ph idx="10" type="dt"/>
          </p:nvPr>
        </p:nvSpPr>
        <p:spPr>
          <a:xfrm>
            <a:off x="5588000" y="6035040"/>
            <a:ext cx="19558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2"/>
          <p:cNvSpPr txBox="1"/>
          <p:nvPr>
            <p:ph idx="11" type="ftr"/>
          </p:nvPr>
        </p:nvSpPr>
        <p:spPr>
          <a:xfrm>
            <a:off x="685801" y="6035040"/>
            <a:ext cx="45847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2"/>
          <p:cNvSpPr txBox="1"/>
          <p:nvPr>
            <p:ph idx="12" type="sldNum"/>
          </p:nvPr>
        </p:nvSpPr>
        <p:spPr>
          <a:xfrm>
            <a:off x="10396728" y="6035040"/>
            <a:ext cx="122343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4"/>
          <p:cNvSpPr/>
          <p:nvPr>
            <p:ph idx="2" type="pic"/>
          </p:nvPr>
        </p:nvSpPr>
        <p:spPr>
          <a:xfrm>
            <a:off x="228599" y="237744"/>
            <a:ext cx="7696201" cy="6382512"/>
          </a:xfrm>
          <a:prstGeom prst="rect">
            <a:avLst/>
          </a:prstGeom>
          <a:solidFill>
            <a:srgbClr val="BED2E3"/>
          </a:solidFill>
          <a:ln>
            <a:noFill/>
          </a:ln>
        </p:spPr>
      </p:sp>
      <p:sp>
        <p:nvSpPr>
          <p:cNvPr id="44" name="Google Shape;44;p4"/>
          <p:cNvSpPr txBox="1"/>
          <p:nvPr>
            <p:ph idx="10" type="dt"/>
          </p:nvPr>
        </p:nvSpPr>
        <p:spPr>
          <a:xfrm>
            <a:off x="5662337" y="6035040"/>
            <a:ext cx="2071963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1" type="ftr"/>
          </p:nvPr>
        </p:nvSpPr>
        <p:spPr>
          <a:xfrm>
            <a:off x="612648" y="6035040"/>
            <a:ext cx="4588002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12" type="sldNum"/>
          </p:nvPr>
        </p:nvSpPr>
        <p:spPr>
          <a:xfrm>
            <a:off x="10396728" y="6035040"/>
            <a:ext cx="1225296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4"/>
          <p:cNvSpPr txBox="1"/>
          <p:nvPr>
            <p:ph type="title"/>
          </p:nvPr>
        </p:nvSpPr>
        <p:spPr>
          <a:xfrm>
            <a:off x="8477250" y="603504"/>
            <a:ext cx="3144774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b="0" sz="3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" type="body"/>
          </p:nvPr>
        </p:nvSpPr>
        <p:spPr>
          <a:xfrm>
            <a:off x="8477250" y="2386584"/>
            <a:ext cx="3144774" cy="3511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" type="body"/>
          </p:nvPr>
        </p:nvSpPr>
        <p:spPr>
          <a:xfrm>
            <a:off x="1069848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1" i="0"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6"/>
          <p:cNvSpPr txBox="1"/>
          <p:nvPr>
            <p:ph idx="2" type="body"/>
          </p:nvPr>
        </p:nvSpPr>
        <p:spPr>
          <a:xfrm>
            <a:off x="1069848" y="2792472"/>
            <a:ext cx="4663440" cy="3163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58" name="Google Shape;58;p6"/>
          <p:cNvSpPr txBox="1"/>
          <p:nvPr>
            <p:ph idx="3" type="body"/>
          </p:nvPr>
        </p:nvSpPr>
        <p:spPr>
          <a:xfrm>
            <a:off x="6458712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1" sz="1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6"/>
          <p:cNvSpPr txBox="1"/>
          <p:nvPr>
            <p:ph idx="4" type="body"/>
          </p:nvPr>
        </p:nvSpPr>
        <p:spPr>
          <a:xfrm>
            <a:off x="6458712" y="2792471"/>
            <a:ext cx="4663440" cy="3164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60" name="Google Shape;60;p6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" name="Google Shape;68;p7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69" name="Google Shape;69;p7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" name="Google Shape;70;p7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" name="Google Shape;71;p7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72" name="Google Shape;72;p7"/>
          <p:cNvSpPr txBox="1"/>
          <p:nvPr>
            <p:ph type="ctrTitle"/>
          </p:nvPr>
        </p:nvSpPr>
        <p:spPr>
          <a:xfrm>
            <a:off x="1629103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venir"/>
              <a:buNone/>
              <a:defRPr b="0" sz="6800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" type="subTitle"/>
          </p:nvPr>
        </p:nvSpPr>
        <p:spPr>
          <a:xfrm>
            <a:off x="1629101" y="4682062"/>
            <a:ext cx="8936846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4" name="Google Shape;74;p7"/>
          <p:cNvSpPr txBox="1"/>
          <p:nvPr>
            <p:ph idx="10" type="dt"/>
          </p:nvPr>
        </p:nvSpPr>
        <p:spPr>
          <a:xfrm>
            <a:off x="5318760" y="1341256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1" type="ftr"/>
          </p:nvPr>
        </p:nvSpPr>
        <p:spPr>
          <a:xfrm>
            <a:off x="1629100" y="5177408"/>
            <a:ext cx="573029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606920" y="5177408"/>
            <a:ext cx="19559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" type="body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8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8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5" name="Google Shape;85;p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9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9"/>
          <p:cNvSpPr txBox="1"/>
          <p:nvPr>
            <p:ph type="title"/>
          </p:nvPr>
        </p:nvSpPr>
        <p:spPr>
          <a:xfrm>
            <a:off x="1629156" y="2275165"/>
            <a:ext cx="8933688" cy="2406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venir"/>
              <a:buNone/>
              <a:defRPr sz="6800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9" name="Google Shape;89;p9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90" name="Google Shape;90;p9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" name="Google Shape;91;p9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" name="Google Shape;92;p9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3" name="Google Shape;93;p9"/>
          <p:cNvSpPr txBox="1"/>
          <p:nvPr>
            <p:ph idx="1" type="body"/>
          </p:nvPr>
        </p:nvSpPr>
        <p:spPr>
          <a:xfrm>
            <a:off x="1629156" y="4682062"/>
            <a:ext cx="893978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4" name="Google Shape;94;p9"/>
          <p:cNvSpPr txBox="1"/>
          <p:nvPr>
            <p:ph idx="10" type="dt"/>
          </p:nvPr>
        </p:nvSpPr>
        <p:spPr>
          <a:xfrm>
            <a:off x="5318760" y="1344502"/>
            <a:ext cx="1554480" cy="498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1" type="ftr"/>
          </p:nvPr>
        </p:nvSpPr>
        <p:spPr>
          <a:xfrm>
            <a:off x="1629157" y="5177408"/>
            <a:ext cx="566013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9"/>
          <p:cNvSpPr txBox="1"/>
          <p:nvPr>
            <p:ph idx="12" type="sldNum"/>
          </p:nvPr>
        </p:nvSpPr>
        <p:spPr>
          <a:xfrm>
            <a:off x="8604504" y="5177408"/>
            <a:ext cx="1958339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0"/>
          <p:cNvSpPr txBox="1"/>
          <p:nvPr>
            <p:ph idx="1" type="body"/>
          </p:nvPr>
        </p:nvSpPr>
        <p:spPr>
          <a:xfrm>
            <a:off x="106680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100" name="Google Shape;100;p10"/>
          <p:cNvSpPr txBox="1"/>
          <p:nvPr>
            <p:ph idx="2" type="body"/>
          </p:nvPr>
        </p:nvSpPr>
        <p:spPr>
          <a:xfrm>
            <a:off x="646176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101" name="Google Shape;101;p10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0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1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1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1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venir"/>
              <a:buNone/>
              <a:defRPr b="0" i="0" sz="4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Char char="◦"/>
              <a:defRPr b="0" i="0" sz="15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Garamond"/>
              <a:buChar char="◦"/>
              <a:defRPr b="0" i="0" sz="13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b="0" i="0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b="0" i="0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b="0" i="0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cap="sq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venir"/>
              <a:buNone/>
              <a:defRPr b="0" i="0" sz="4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3"/>
          <p:cNvSpPr txBox="1"/>
          <p:nvPr>
            <p:ph idx="1" type="body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Char char="◦"/>
              <a:defRPr b="0" i="0" sz="15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Garamond"/>
              <a:buChar char="◦"/>
              <a:defRPr b="0" i="0" sz="13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b="0" i="0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b="0" i="0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b="0" i="0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8" name="Google Shape;38;p3"/>
          <p:cNvSpPr txBox="1"/>
          <p:nvPr>
            <p:ph idx="10" type="dt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9" name="Google Shape;39;p3"/>
          <p:cNvSpPr txBox="1"/>
          <p:nvPr>
            <p:ph idx="11" type="ftr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hyperlink" Target="https://www.nagoya-info.jp/en/spot/detail/2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ower illustrations" id="123" name="Google Shape;12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24" name="Google Shape;124;p13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3"/>
          <p:cNvSpPr txBox="1"/>
          <p:nvPr>
            <p:ph type="ctrTitle"/>
          </p:nvPr>
        </p:nvSpPr>
        <p:spPr>
          <a:xfrm>
            <a:off x="1771132" y="2091263"/>
            <a:ext cx="8649738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venir"/>
              <a:buNone/>
            </a:pPr>
            <a:r>
              <a:rPr lang="en-US"/>
              <a:t>SCIENCE MUSEUM</a:t>
            </a:r>
            <a:br>
              <a:rPr lang="en-US"/>
            </a:br>
            <a:r>
              <a:rPr lang="en-US" sz="3200"/>
              <a:t>NAGOYA CITY, JAPAN</a:t>
            </a:r>
            <a:endParaRPr sz="6800"/>
          </a:p>
        </p:txBody>
      </p:sp>
      <p:sp>
        <p:nvSpPr>
          <p:cNvPr id="127" name="Google Shape;127;p13"/>
          <p:cNvSpPr txBox="1"/>
          <p:nvPr>
            <p:ph idx="1" type="subTitle"/>
          </p:nvPr>
        </p:nvSpPr>
        <p:spPr>
          <a:xfrm>
            <a:off x="1771130" y="4682062"/>
            <a:ext cx="8652788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Shared by: Thon Sotheara</a:t>
            </a:r>
            <a:endParaRPr sz="1800"/>
          </a:p>
        </p:txBody>
      </p:sp>
      <p:sp>
        <p:nvSpPr>
          <p:cNvPr id="128" name="Google Shape;128;p13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9" name="Google Shape;129;p13"/>
          <p:cNvCxnSpPr/>
          <p:nvPr/>
        </p:nvCxnSpPr>
        <p:spPr>
          <a:xfrm>
            <a:off x="5250180" y="1267730"/>
            <a:ext cx="0" cy="640080"/>
          </a:xfrm>
          <a:prstGeom prst="straightConnector1">
            <a:avLst/>
          </a:prstGeom>
          <a:solidFill>
            <a:srgbClr val="262626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" name="Google Shape;130;p13"/>
          <p:cNvCxnSpPr/>
          <p:nvPr/>
        </p:nvCxnSpPr>
        <p:spPr>
          <a:xfrm>
            <a:off x="6941820" y="1267730"/>
            <a:ext cx="0" cy="640080"/>
          </a:xfrm>
          <a:prstGeom prst="straightConnector1">
            <a:avLst/>
          </a:prstGeom>
          <a:solidFill>
            <a:srgbClr val="262626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" name="Google Shape;131;p13"/>
          <p:cNvCxnSpPr/>
          <p:nvPr/>
        </p:nvCxnSpPr>
        <p:spPr>
          <a:xfrm>
            <a:off x="5250180" y="1913025"/>
            <a:ext cx="1691640" cy="0"/>
          </a:xfrm>
          <a:prstGeom prst="straightConnector1">
            <a:avLst/>
          </a:prstGeom>
          <a:solidFill>
            <a:srgbClr val="262626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9800" r="9801" t="0"/>
          <a:stretch/>
        </p:blipFill>
        <p:spPr>
          <a:xfrm>
            <a:off x="228599" y="237744"/>
            <a:ext cx="7696201" cy="6382512"/>
          </a:xfrm>
          <a:prstGeom prst="rect">
            <a:avLst/>
          </a:prstGeom>
          <a:solidFill>
            <a:srgbClr val="BED2E3"/>
          </a:solidFill>
          <a:ln>
            <a:noFill/>
          </a:ln>
        </p:spPr>
      </p:pic>
      <p:sp>
        <p:nvSpPr>
          <p:cNvPr id="137" name="Google Shape;137;p14"/>
          <p:cNvSpPr txBox="1"/>
          <p:nvPr>
            <p:ph type="title"/>
          </p:nvPr>
        </p:nvSpPr>
        <p:spPr>
          <a:xfrm>
            <a:off x="8477250" y="603504"/>
            <a:ext cx="3144774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venir"/>
              <a:buNone/>
            </a:pPr>
            <a:r>
              <a:rPr b="1" lang="en-US" sz="2800">
                <a:solidFill>
                  <a:srgbClr val="00B050"/>
                </a:solidFill>
              </a:rPr>
              <a:t>Science Museum in Nagoya, Japan</a:t>
            </a:r>
            <a:br>
              <a:rPr lang="en-US" sz="2000"/>
            </a:br>
            <a:br>
              <a:rPr lang="en-US" sz="2000"/>
            </a:br>
            <a:r>
              <a:rPr lang="en-US" sz="1600">
                <a:latin typeface="Siemreap"/>
                <a:ea typeface="Siemreap"/>
                <a:cs typeface="Siemreap"/>
                <a:sym typeface="Siemreap"/>
              </a:rPr>
              <a:t>សារមន្ទីរវិទ្យាសាស្រ្តរបស់ជប៉ុន​ ស្ថិតនៅក្នុងទីក្រុង ណាហ្គោយ៉ា</a:t>
            </a:r>
            <a:endParaRPr sz="2000">
              <a:latin typeface="Siemreap"/>
              <a:ea typeface="Siemreap"/>
              <a:cs typeface="Siemreap"/>
              <a:sym typeface="Siemreap"/>
            </a:endParaRPr>
          </a:p>
        </p:txBody>
      </p:sp>
      <p:sp>
        <p:nvSpPr>
          <p:cNvPr id="138" name="Google Shape;138;p14"/>
          <p:cNvSpPr txBox="1"/>
          <p:nvPr>
            <p:ph idx="1" type="body"/>
          </p:nvPr>
        </p:nvSpPr>
        <p:spPr>
          <a:xfrm>
            <a:off x="8477250" y="2386583"/>
            <a:ext cx="3144774" cy="406737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ទីតាំង៖ Shirakawa Park, Sakae/Fushimi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ចាប់ផ្តើម៖ November 3, 1962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រចនាប្លង់៖Nikken Sekkei</a:t>
            </a:r>
            <a:endParaRPr sz="2000"/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Link: </a:t>
            </a:r>
            <a:r>
              <a:rPr lang="en-US" sz="1600" u="sng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4"/>
              </a:rPr>
              <a:t>https://www.nagoya-info.jp/en/spot/detail/2/</a:t>
            </a:r>
            <a:endParaRPr sz="1600"/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នៅ</a:t>
            </a:r>
            <a:r>
              <a:rPr lang="en-US" sz="2800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ទីនេះអ្នកអាច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9" name="Google Shape;139;p14"/>
          <p:cNvSpPr/>
          <p:nvPr/>
        </p:nvSpPr>
        <p:spPr>
          <a:xfrm>
            <a:off x="8557424" y="5443868"/>
            <a:ext cx="804973" cy="93566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Khmer"/>
                <a:ea typeface="Khmer"/>
                <a:cs typeface="Khmer"/>
                <a:sym typeface="Khmer"/>
              </a:rPr>
              <a:t>ទស្សនា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Watch</a:t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0" name="Google Shape;140;p14"/>
          <p:cNvSpPr/>
          <p:nvPr/>
        </p:nvSpPr>
        <p:spPr>
          <a:xfrm>
            <a:off x="9552448" y="5443867"/>
            <a:ext cx="804973" cy="93566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Khmer"/>
                <a:ea typeface="Khmer"/>
                <a:cs typeface="Khmer"/>
                <a:sym typeface="Khmer"/>
              </a:rPr>
              <a:t>ប៉ះ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Touch</a:t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1" name="Google Shape;141;p14"/>
          <p:cNvSpPr/>
          <p:nvPr/>
        </p:nvSpPr>
        <p:spPr>
          <a:xfrm>
            <a:off x="10547472" y="5443867"/>
            <a:ext cx="804973" cy="93566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Khmer"/>
                <a:ea typeface="Khmer"/>
                <a:cs typeface="Khmer"/>
                <a:sym typeface="Khmer"/>
              </a:rPr>
              <a:t>រុករក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Discover</a:t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Google Shape;146;p15"/>
          <p:cNvGraphicFramePr/>
          <p:nvPr/>
        </p:nvGraphicFramePr>
        <p:xfrm>
          <a:off x="375684" y="44568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{9CC7F042-1601-42EE-BA92-25357127471A}</a:tableStyleId>
              </a:tblPr>
              <a:tblGrid>
                <a:gridCol w="3813550"/>
                <a:gridCol w="3813550"/>
                <a:gridCol w="3813550"/>
              </a:tblGrid>
              <a:tr h="9356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solidFill>
                            <a:schemeClr val="lt1"/>
                          </a:solidFill>
                        </a:rPr>
                        <a:t>គោលគំនិតសំខាន់សម្រាប់សារមន្ទីរវិទ្យាសាស្រ្ត ណាហ្គោយ៉ា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lt1"/>
                          </a:solidFill>
                        </a:rPr>
                        <a:t>Basic Concepts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  <a:tc hMerge="1"/>
              </a:tr>
              <a:tr h="3083300">
                <a:tc>
                  <a:txBody>
                    <a:bodyPr/>
                    <a:lstStyle/>
                    <a:p>
                      <a:pPr indent="-1143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800"/>
                        <a:buFont typeface="Avenir"/>
                        <a:buAutoNum type="arabicPeriod"/>
                      </a:pPr>
                      <a:r>
                        <a:rPr b="0" i="0" lang="en-US" sz="1800" u="none" cap="none" strike="noStrike">
                          <a:solidFill>
                            <a:srgbClr val="6666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Let visitors understand the principles and applications of science, generating fun and excitement.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venir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66666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1143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800"/>
                        <a:buFont typeface="Avenir"/>
                        <a:buAutoNum type="arabicPeriod"/>
                      </a:pPr>
                      <a:r>
                        <a:rPr b="0" i="0" lang="en-US" sz="1800" u="none" cap="none" strike="noStrike">
                          <a:solidFill>
                            <a:srgbClr val="6666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Let visitors think about the relationship between scientific technology and human beings.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venir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66666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1143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800"/>
                        <a:buFont typeface="Avenir"/>
                        <a:buAutoNum type="arabicPeriod"/>
                      </a:pPr>
                      <a:r>
                        <a:rPr b="0" i="0" lang="en-US" sz="1800" u="none" cap="none" strike="noStrike">
                          <a:solidFill>
                            <a:srgbClr val="6666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 better understand the problems facing society through the use of scientific technology.</a:t>
                      </a:r>
                      <a:endParaRPr/>
                    </a:p>
                    <a:p>
                      <a:pPr indent="-2286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venir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66666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1143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800"/>
                        <a:buFont typeface="Avenir"/>
                        <a:buAutoNum type="arabicPeriod"/>
                      </a:pPr>
                      <a:r>
                        <a:rPr b="0" i="0" lang="en-US" sz="1800" u="none" cap="none" strike="noStrike">
                          <a:solidFill>
                            <a:srgbClr val="6666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 provide residents with a place for lifelong learning through science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Siemreap"/>
                        <a:buAutoNum type="arabicPeriod"/>
                      </a:pPr>
                      <a:r>
                        <a:rPr lang="en-US" sz="1600">
                          <a:latin typeface="Siemreap"/>
                          <a:ea typeface="Siemreap"/>
                          <a:cs typeface="Siemreap"/>
                          <a:sym typeface="Siemreap"/>
                        </a:rPr>
                        <a:t>អនុញ្ញាត្តដល់អ្នកទេសចរណ៍ស្វែងយល់ពីការគ្រប់គ្រង និងការដាក់ប្រើផ្នែកវិទ្យាសាស្រ្ត ប្រតិបត្តិការកម្សាន្ត និងការសប្បាយរីករាយ។</a:t>
                      </a:r>
                      <a:endParaRPr/>
                    </a:p>
                    <a:p>
                      <a:pPr indent="-2413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venir"/>
                        <a:buNone/>
                      </a:pPr>
                      <a:r>
                        <a:t/>
                      </a:r>
                      <a:endParaRPr sz="1600">
                        <a:latin typeface="Siemreap"/>
                        <a:ea typeface="Siemreap"/>
                        <a:cs typeface="Siemreap"/>
                        <a:sym typeface="Siemreap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Siemreap"/>
                        <a:buAutoNum type="arabicPeriod"/>
                      </a:pPr>
                      <a:r>
                        <a:rPr lang="en-US" sz="1600">
                          <a:latin typeface="Siemreap"/>
                          <a:ea typeface="Siemreap"/>
                          <a:cs typeface="Siemreap"/>
                          <a:sym typeface="Siemreap"/>
                        </a:rPr>
                        <a:t>ឲ្យទេសចរណ៍ គិតអំពីទំនាក់ទំនងរវាង វិទ្យាសាស្រ្ត និងការរស់នៅរបស់មនុស្ស។</a:t>
                      </a:r>
                      <a:endParaRPr/>
                    </a:p>
                    <a:p>
                      <a:pPr indent="-2413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venir"/>
                        <a:buNone/>
                      </a:pPr>
                      <a:r>
                        <a:t/>
                      </a:r>
                      <a:endParaRPr sz="1600">
                        <a:latin typeface="Siemreap"/>
                        <a:ea typeface="Siemreap"/>
                        <a:cs typeface="Siemreap"/>
                        <a:sym typeface="Siemreap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Siemreap"/>
                        <a:buAutoNum type="arabicPeriod"/>
                      </a:pPr>
                      <a:r>
                        <a:rPr lang="en-US" sz="1600">
                          <a:latin typeface="Siemreap"/>
                          <a:ea typeface="Siemreap"/>
                          <a:cs typeface="Siemreap"/>
                          <a:sym typeface="Siemreap"/>
                        </a:rPr>
                        <a:t>ធ្វើឲ្យប្រសើរឡើងនូវបញ្ហាប្រឈមរបស់សង្គម តាមរយៈការប្រើបច្ចេកវិទ្យាវិទ្យាសាស្រ្ត។</a:t>
                      </a:r>
                      <a:endParaRPr/>
                    </a:p>
                    <a:p>
                      <a:pPr indent="-2413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venir"/>
                        <a:buNone/>
                      </a:pPr>
                      <a:r>
                        <a:t/>
                      </a:r>
                      <a:endParaRPr sz="1600">
                        <a:latin typeface="Siemreap"/>
                        <a:ea typeface="Siemreap"/>
                        <a:cs typeface="Siemreap"/>
                        <a:sym typeface="Siemreap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Siemreap"/>
                        <a:buAutoNum type="arabicPeriod"/>
                      </a:pPr>
                      <a:r>
                        <a:rPr lang="en-US" sz="1600">
                          <a:latin typeface="Siemreap"/>
                          <a:ea typeface="Siemreap"/>
                          <a:cs typeface="Siemreap"/>
                          <a:sym typeface="Siemreap"/>
                        </a:rPr>
                        <a:t>ផ្តល់ជូនអ្នករស់នៅជាមួយទីកន្លែង សម្រាប់ការសិក្សារៀនសូត្រពេញមួយជីវិតតាមបែបវិទ្យាសាស្រ្ត។</a:t>
                      </a:r>
                      <a:endParaRPr sz="16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47" name="Google Shape;14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9861" y="1424763"/>
            <a:ext cx="3774558" cy="4232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5"/>
          <p:cNvSpPr/>
          <p:nvPr/>
        </p:nvSpPr>
        <p:spPr>
          <a:xfrm>
            <a:off x="375684" y="5698164"/>
            <a:ext cx="11440632" cy="77706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D7F45"/>
              </a:gs>
              <a:gs pos="50000">
                <a:srgbClr val="DE7E42"/>
              </a:gs>
              <a:gs pos="100000">
                <a:srgbClr val="DD7C41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ctr" dir="5400000" dist="1270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science museum, full of things that dazzle and inspire! </a:t>
            </a:r>
            <a:endParaRPr b="0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1066800" y="642594"/>
            <a:ext cx="10058400" cy="809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venir"/>
              <a:buNone/>
            </a:pPr>
            <a:r>
              <a:rPr lang="en-US"/>
              <a:t>Comparison /</a:t>
            </a:r>
            <a:r>
              <a:rPr lang="en-US" sz="3200">
                <a:latin typeface="Siemreap"/>
                <a:ea typeface="Siemreap"/>
                <a:cs typeface="Siemreap"/>
                <a:sym typeface="Siemreap"/>
              </a:rPr>
              <a:t>ការប្រៀបធៀបគ្នា</a:t>
            </a:r>
            <a:endParaRPr>
              <a:latin typeface="Siemreap"/>
              <a:ea typeface="Siemreap"/>
              <a:cs typeface="Siemreap"/>
              <a:sym typeface="Siemreap"/>
            </a:endParaRPr>
          </a:p>
        </p:txBody>
      </p:sp>
      <p:sp>
        <p:nvSpPr>
          <p:cNvPr id="154" name="Google Shape;154;p16"/>
          <p:cNvSpPr txBox="1"/>
          <p:nvPr>
            <p:ph idx="1" type="body"/>
          </p:nvPr>
        </p:nvSpPr>
        <p:spPr>
          <a:xfrm>
            <a:off x="1067204" y="1641980"/>
            <a:ext cx="4663440" cy="6400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Japan</a:t>
            </a:r>
            <a:endParaRPr/>
          </a:p>
        </p:txBody>
      </p:sp>
      <p:pic>
        <p:nvPicPr>
          <p:cNvPr id="155" name="Google Shape;155;p1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1600" y="1696641"/>
            <a:ext cx="842010" cy="52387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56" name="Google Shape;156;p16"/>
          <p:cNvSpPr txBox="1"/>
          <p:nvPr>
            <p:ph idx="3" type="body"/>
          </p:nvPr>
        </p:nvSpPr>
        <p:spPr>
          <a:xfrm>
            <a:off x="6458585" y="1641980"/>
            <a:ext cx="4663440" cy="640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Cambodia</a:t>
            </a:r>
            <a:endParaRPr/>
          </a:p>
        </p:txBody>
      </p:sp>
      <p:pic>
        <p:nvPicPr>
          <p:cNvPr id="157" name="Google Shape;157;p16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0821" y="1676727"/>
            <a:ext cx="891539" cy="57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1066800" y="2753833"/>
            <a:ext cx="4663440" cy="346157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6C84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Japan is a modern country in technology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Japan has a very large planetarium science museum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Japan population is 125.05 million (2022)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Science museum in Nagoya, Japan such a model providing for learning about science exploration. 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6343649" y="2753832"/>
            <a:ext cx="4778375" cy="3461573"/>
          </a:xfrm>
          <a:prstGeom prst="roundRect">
            <a:avLst>
              <a:gd fmla="val 16667" name="adj"/>
            </a:avLst>
          </a:prstGeom>
          <a:solidFill>
            <a:srgbClr val="F1CBB4"/>
          </a:solidFill>
          <a:ln cap="flat" cmpd="sng" w="12700">
            <a:solidFill>
              <a:srgbClr val="6C84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chemeClr val="dk1"/>
                </a:solidFill>
                <a:latin typeface="Siemreap"/>
                <a:ea typeface="Siemreap"/>
                <a:cs typeface="Siemreap"/>
                <a:sym typeface="Siemreap"/>
              </a:rPr>
              <a:t>កម្ពុជាមិនទាន់មានសារមន្ទីរវិទ្យាសាស្រ្តទេ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chemeClr val="dk1"/>
                </a:solidFill>
                <a:latin typeface="Siemreap"/>
                <a:ea typeface="Siemreap"/>
                <a:cs typeface="Siemreap"/>
                <a:sym typeface="Siemreap"/>
              </a:rPr>
              <a:t>យើងត្រូវសិក្សាបន្ថែមពីវិទ្យាសាស្រ្ត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chemeClr val="dk1"/>
                </a:solidFill>
                <a:latin typeface="Siemreap"/>
                <a:ea typeface="Siemreap"/>
                <a:cs typeface="Siemreap"/>
                <a:sym typeface="Siemreap"/>
              </a:rPr>
              <a:t>បច្ចេកវិទ្យាផ្នែកវិទ្យាសាស្រ្តនឹងធ្វើឲ្យប្រទេសជាតិរីកចម្រើនទាន់សម័យកាល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chemeClr val="dk1"/>
                </a:solidFill>
                <a:latin typeface="Siemreap"/>
                <a:ea typeface="Siemreap"/>
                <a:cs typeface="Siemreap"/>
                <a:sym typeface="Siemreap"/>
              </a:rPr>
              <a:t>រដ្ឋាភិបាលគួរបង្កើតសារមន្ទីរបែបវិទ្យាសាស្រ្តនៅកម្ពុជាឲ្យបានច្រើនកន្លែង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0" i="0" lang="en-US" sz="1800" u="none" cap="none" strike="noStrike">
                <a:solidFill>
                  <a:schemeClr val="dk1"/>
                </a:solidFill>
                <a:latin typeface="Siemreap"/>
                <a:ea typeface="Siemreap"/>
                <a:cs typeface="Siemreap"/>
                <a:sym typeface="Siemreap"/>
              </a:rPr>
              <a:t>ក្រសួងអប់រំ គួរតែបង្កើតមុខវិជ្ជាពិសោធន៍វិទ្យាសាស្រ្ត និងដាក់បញ្ចូលក្នុងមុខវិជ្ជាសិក្សា</a:t>
            </a:r>
            <a:endParaRPr b="0" i="0" sz="1800" u="none" cap="none" strike="noStrike">
              <a:solidFill>
                <a:schemeClr val="dk1"/>
              </a:solidFill>
              <a:latin typeface="Siemreap"/>
              <a:ea typeface="Siemreap"/>
              <a:cs typeface="Siemreap"/>
              <a:sym typeface="Siemreap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vonVTI">
  <a:themeElements>
    <a:clrScheme name="Custom 46">
      <a:dk1>
        <a:srgbClr val="000000"/>
      </a:dk1>
      <a:lt1>
        <a:srgbClr val="FFFFFF"/>
      </a:lt1>
      <a:dk2>
        <a:srgbClr val="121316"/>
      </a:dk2>
      <a:lt2>
        <a:srgbClr val="FEFCF7"/>
      </a:lt2>
      <a:accent1>
        <a:srgbClr val="8394A4"/>
      </a:accent1>
      <a:accent2>
        <a:srgbClr val="65739F"/>
      </a:accent2>
      <a:accent3>
        <a:srgbClr val="B2AC8A"/>
      </a:accent3>
      <a:accent4>
        <a:srgbClr val="879BB3"/>
      </a:accent4>
      <a:accent5>
        <a:srgbClr val="D7B579"/>
      </a:accent5>
      <a:accent6>
        <a:srgbClr val="8A9B89"/>
      </a:accent6>
      <a:hlink>
        <a:srgbClr val="85C4D2"/>
      </a:hlink>
      <a:folHlink>
        <a:srgbClr val="8E8C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