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Roboto"/>
      <p:regular r:id="rId13"/>
      <p:bold r:id="rId14"/>
      <p:italic r:id="rId15"/>
      <p:boldItalic r:id="rId16"/>
    </p:embeddedFont>
    <p:embeddedFont>
      <p:font typeface="Montserrat"/>
      <p:regular r:id="rId17"/>
      <p:bold r:id="rId18"/>
      <p:italic r:id="rId19"/>
      <p:boldItalic r:id="rId20"/>
    </p:embeddedFont>
    <p:embeddedFont>
      <p:font typeface="Dancing Script"/>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7.xml"/><Relationship Id="rId22" Type="http://schemas.openxmlformats.org/officeDocument/2006/relationships/font" Target="fonts/DancingScript-bold.fntdata"/><Relationship Id="rId10" Type="http://schemas.openxmlformats.org/officeDocument/2006/relationships/slide" Target="slides/slide6.xml"/><Relationship Id="rId21" Type="http://schemas.openxmlformats.org/officeDocument/2006/relationships/font" Target="fonts/DancingScript-regular.fntdata"/><Relationship Id="rId13" Type="http://schemas.openxmlformats.org/officeDocument/2006/relationships/font" Target="fonts/Roboto-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ontserrat-regular.fntdata"/><Relationship Id="rId16" Type="http://schemas.openxmlformats.org/officeDocument/2006/relationships/font" Target="fonts/Roboto-boldItalic.fntdata"/><Relationship Id="rId5" Type="http://schemas.openxmlformats.org/officeDocument/2006/relationships/slide" Target="slides/slide1.xml"/><Relationship Id="rId19" Type="http://schemas.openxmlformats.org/officeDocument/2006/relationships/font" Target="fonts/Montserrat-italic.fntdata"/><Relationship Id="rId6" Type="http://schemas.openxmlformats.org/officeDocument/2006/relationships/slide" Target="slides/slide2.xml"/><Relationship Id="rId18"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2400">
                <a:solidFill>
                  <a:srgbClr val="363636"/>
                </a:solidFill>
                <a:latin typeface="Roboto"/>
                <a:ea typeface="Roboto"/>
                <a:cs typeface="Roboto"/>
                <a:sym typeface="Roboto"/>
              </a:rPr>
              <a:t>Virtual reality, or VR, is taking off in education with an increasing number of schools adopting the technology.</a:t>
            </a:r>
            <a:endParaRPr/>
          </a:p>
          <a:p>
            <a:pPr indent="0" lvl="0" marL="0" rtl="0" algn="l">
              <a:spcBef>
                <a:spcPts val="0"/>
              </a:spcBef>
              <a:spcAft>
                <a:spcPts val="0"/>
              </a:spcAft>
              <a:buNone/>
            </a:pPr>
            <a:r>
              <a:rPr b="0" i="0" lang="en-US" sz="2400">
                <a:solidFill>
                  <a:srgbClr val="363636"/>
                </a:solidFill>
                <a:latin typeface="Roboto"/>
                <a:ea typeface="Roboto"/>
                <a:cs typeface="Roboto"/>
                <a:sym typeface="Roboto"/>
              </a:rPr>
              <a:t>VR allows students to experience destinations from across the world without ever having to leave the classroom. </a:t>
            </a:r>
            <a:endParaRPr/>
          </a:p>
          <a:p>
            <a:pPr indent="0" lvl="0" marL="0" rtl="0" algn="l">
              <a:spcBef>
                <a:spcPts val="0"/>
              </a:spcBef>
              <a:spcAft>
                <a:spcPts val="0"/>
              </a:spcAft>
              <a:buNone/>
            </a:pPr>
            <a:r>
              <a:rPr b="0" i="0" lang="en-US" sz="2400">
                <a:solidFill>
                  <a:srgbClr val="363636"/>
                </a:solidFill>
                <a:latin typeface="Roboto"/>
                <a:ea typeface="Roboto"/>
                <a:cs typeface="Roboto"/>
                <a:sym typeface="Roboto"/>
              </a:rPr>
              <a:t>Imagine students being able to explore the pyramids of giza whilst sat at their desks. </a:t>
            </a:r>
            <a:endParaRPr/>
          </a:p>
          <a:p>
            <a:pPr indent="0" lvl="0" marL="0" rtl="0" algn="l">
              <a:spcBef>
                <a:spcPts val="0"/>
              </a:spcBef>
              <a:spcAft>
                <a:spcPts val="0"/>
              </a:spcAft>
              <a:buNone/>
            </a:pPr>
            <a:r>
              <a:rPr b="0" i="0" lang="en-US" sz="2400">
                <a:solidFill>
                  <a:srgbClr val="363636"/>
                </a:solidFill>
                <a:latin typeface="Roboto"/>
                <a:ea typeface="Roboto"/>
                <a:cs typeface="Roboto"/>
                <a:sym typeface="Roboto"/>
              </a:rPr>
              <a:t>This is what virtual reality education allows.</a:t>
            </a:r>
            <a:endParaRPr/>
          </a:p>
          <a:p>
            <a:pPr indent="0" lvl="0" marL="0" rtl="0" algn="l">
              <a:spcBef>
                <a:spcPts val="0"/>
              </a:spcBef>
              <a:spcAft>
                <a:spcPts val="0"/>
              </a:spcAft>
              <a:buNone/>
            </a:pPr>
            <a:r>
              <a:rPr b="0" i="0" lang="en-US" sz="2400">
                <a:solidFill>
                  <a:srgbClr val="363636"/>
                </a:solidFill>
                <a:latin typeface="Roboto"/>
                <a:ea typeface="Roboto"/>
                <a:cs typeface="Roboto"/>
                <a:sym typeface="Roboto"/>
              </a:rPr>
              <a:t>Most people have heard of virtual reality (VR) but many people do not know what it is or how it is used in learning and education.</a:t>
            </a:r>
            <a:endParaRPr/>
          </a:p>
          <a:p>
            <a:pPr indent="0" lvl="0" marL="0" rtl="0" algn="l">
              <a:spcBef>
                <a:spcPts val="0"/>
              </a:spcBef>
              <a:spcAft>
                <a:spcPts val="0"/>
              </a:spcAft>
              <a:buNone/>
            </a:pPr>
            <a:r>
              <a:rPr b="0" i="0" lang="en-US" sz="2400">
                <a:solidFill>
                  <a:srgbClr val="363636"/>
                </a:solidFill>
                <a:latin typeface="Roboto"/>
                <a:ea typeface="Roboto"/>
                <a:cs typeface="Roboto"/>
                <a:sym typeface="Roboto"/>
              </a:rPr>
              <a:t>VR refers to interactive content (images or videos) which enables the viewer to explore the entire 360 degrees of a scene.</a:t>
            </a:r>
            <a:endParaRPr/>
          </a:p>
          <a:p>
            <a:pPr indent="0" lvl="0" marL="0" rtl="0" algn="l">
              <a:spcBef>
                <a:spcPts val="0"/>
              </a:spcBef>
              <a:spcAft>
                <a:spcPts val="0"/>
              </a:spcAft>
              <a:buNone/>
            </a:pPr>
            <a:r>
              <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363636"/>
                </a:solidFill>
                <a:latin typeface="Roboto"/>
                <a:ea typeface="Roboto"/>
                <a:cs typeface="Roboto"/>
                <a:sym typeface="Roboto"/>
              </a:rPr>
              <a:t>A type of VR known as 360VR is most commonly used in education. </a:t>
            </a:r>
            <a:endParaRPr/>
          </a:p>
          <a:p>
            <a:pPr indent="0" lvl="0" marL="0" rtl="0" algn="l">
              <a:spcBef>
                <a:spcPts val="0"/>
              </a:spcBef>
              <a:spcAft>
                <a:spcPts val="0"/>
              </a:spcAft>
              <a:buNone/>
            </a:pPr>
            <a:r>
              <a:rPr b="0" i="0" lang="en-US">
                <a:solidFill>
                  <a:srgbClr val="363636"/>
                </a:solidFill>
                <a:latin typeface="Roboto"/>
                <a:ea typeface="Roboto"/>
                <a:cs typeface="Roboto"/>
                <a:sym typeface="Roboto"/>
              </a:rPr>
              <a:t>With this type of VR, real-world locations are captured with specialist cameras and equipment. </a:t>
            </a:r>
            <a:endParaRPr/>
          </a:p>
          <a:p>
            <a:pPr indent="0" lvl="0" marL="0" rtl="0" algn="l">
              <a:spcBef>
                <a:spcPts val="0"/>
              </a:spcBef>
              <a:spcAft>
                <a:spcPts val="0"/>
              </a:spcAft>
              <a:buNone/>
            </a:pPr>
            <a:r>
              <a:rPr b="0" i="0" lang="en-US">
                <a:solidFill>
                  <a:srgbClr val="363636"/>
                </a:solidFill>
                <a:latin typeface="Roboto"/>
                <a:ea typeface="Roboto"/>
                <a:cs typeface="Roboto"/>
                <a:sym typeface="Roboto"/>
              </a:rPr>
              <a:t>The footage is then taken back to the studio where it is produced into VR content.</a:t>
            </a:r>
            <a:endParaRPr/>
          </a:p>
          <a:p>
            <a:pPr indent="0" lvl="0" marL="0" rtl="0" algn="l">
              <a:spcBef>
                <a:spcPts val="0"/>
              </a:spcBef>
              <a:spcAft>
                <a:spcPts val="0"/>
              </a:spcAft>
              <a:buNone/>
            </a:pPr>
            <a:r>
              <a:rPr b="0" i="0" lang="en-US">
                <a:solidFill>
                  <a:srgbClr val="363636"/>
                </a:solidFill>
                <a:latin typeface="Roboto"/>
                <a:ea typeface="Roboto"/>
                <a:cs typeface="Roboto"/>
                <a:sym typeface="Roboto"/>
              </a:rPr>
              <a:t>The VR content can then be viewed on VR headsets or projected onto walls in what are known as immersive classrooms.</a:t>
            </a:r>
            <a:endParaRPr/>
          </a:p>
          <a:p>
            <a:pPr indent="0" lvl="0" marL="0" rtl="0" algn="l">
              <a:spcBef>
                <a:spcPts val="0"/>
              </a:spcBef>
              <a:spcAft>
                <a:spcPts val="0"/>
              </a:spcAft>
              <a:buNone/>
            </a:pPr>
            <a:r>
              <a:rPr b="0" i="0" lang="en-US">
                <a:solidFill>
                  <a:srgbClr val="363636"/>
                </a:solidFill>
                <a:latin typeface="Roboto"/>
                <a:ea typeface="Roboto"/>
                <a:cs typeface="Roboto"/>
                <a:sym typeface="Roboto"/>
              </a:rPr>
              <a:t>360VR can be used in education to teach pupils about the world around them. </a:t>
            </a:r>
            <a:endParaRPr/>
          </a:p>
          <a:p>
            <a:pPr indent="0" lvl="0" marL="0" rtl="0" algn="l">
              <a:spcBef>
                <a:spcPts val="0"/>
              </a:spcBef>
              <a:spcAft>
                <a:spcPts val="0"/>
              </a:spcAft>
              <a:buNone/>
            </a:pPr>
            <a:r>
              <a:rPr b="0" i="0" lang="en-US">
                <a:solidFill>
                  <a:srgbClr val="363636"/>
                </a:solidFill>
                <a:latin typeface="Roboto"/>
                <a:ea typeface="Roboto"/>
                <a:cs typeface="Roboto"/>
                <a:sym typeface="Roboto"/>
              </a:rPr>
              <a:t>What’s more, virtual reality has a unique ability to inspire and engage students.</a:t>
            </a:r>
            <a:endParaRPr/>
          </a:p>
          <a:p>
            <a:pPr indent="0" lvl="0" marL="0" rtl="0" algn="l">
              <a:spcBef>
                <a:spcPts val="0"/>
              </a:spcBef>
              <a:spcAft>
                <a:spcPts val="0"/>
              </a:spcAft>
              <a:buNone/>
            </a:pPr>
            <a:r>
              <a:rPr b="0" i="0" lang="en-US">
                <a:solidFill>
                  <a:srgbClr val="363636"/>
                </a:solidFill>
                <a:latin typeface="Roboto"/>
                <a:ea typeface="Roboto"/>
                <a:cs typeface="Roboto"/>
                <a:sym typeface="Roboto"/>
              </a:rPr>
              <a:t>Students can experience locations that would not be possible or too expensive to visit in person. </a:t>
            </a:r>
            <a:endParaRPr/>
          </a:p>
          <a:p>
            <a:pPr indent="0" lvl="0" marL="0" rtl="0" algn="l">
              <a:spcBef>
                <a:spcPts val="0"/>
              </a:spcBef>
              <a:spcAft>
                <a:spcPts val="0"/>
              </a:spcAft>
              <a:buNone/>
            </a:pPr>
            <a:r>
              <a:rPr b="0" i="0" lang="en-US">
                <a:solidFill>
                  <a:srgbClr val="363636"/>
                </a:solidFill>
                <a:latin typeface="Roboto"/>
                <a:ea typeface="Roboto"/>
                <a:cs typeface="Roboto"/>
                <a:sym typeface="Roboto"/>
              </a:rPr>
              <a:t>In this way, VR can open a whole new world of possibilities to teachers and schools.</a:t>
            </a:r>
            <a:endParaRPr/>
          </a:p>
          <a:p>
            <a:pPr indent="0" lvl="0" marL="0" rtl="0" algn="l">
              <a:spcBef>
                <a:spcPts val="0"/>
              </a:spcBef>
              <a:spcAft>
                <a:spcPts val="0"/>
              </a:spcAft>
              <a:buNone/>
            </a:pPr>
            <a:r>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838200" y="87663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Arial"/>
              <a:buNone/>
            </a:pPr>
            <a:r>
              <a:rPr lang="en-US" sz="3600">
                <a:latin typeface="Arial"/>
                <a:ea typeface="Arial"/>
                <a:cs typeface="Arial"/>
                <a:sym typeface="Arial"/>
              </a:rPr>
              <a:t>Cambodia Teacher Training College &amp;</a:t>
            </a:r>
            <a:br>
              <a:rPr lang="en-US" sz="3600">
                <a:latin typeface="Arial"/>
                <a:ea typeface="Arial"/>
                <a:cs typeface="Arial"/>
                <a:sym typeface="Arial"/>
              </a:rPr>
            </a:br>
            <a:r>
              <a:rPr lang="en-US" sz="3600">
                <a:latin typeface="Arial"/>
                <a:ea typeface="Arial"/>
                <a:cs typeface="Arial"/>
                <a:sym typeface="Arial"/>
              </a:rPr>
              <a:t>Phnom penh Teacher Education College</a:t>
            </a:r>
            <a:endParaRPr/>
          </a:p>
        </p:txBody>
      </p:sp>
      <p:sp>
        <p:nvSpPr>
          <p:cNvPr id="90" name="Google Shape;90;p13"/>
          <p:cNvSpPr txBox="1"/>
          <p:nvPr>
            <p:ph idx="1" type="body"/>
          </p:nvPr>
        </p:nvSpPr>
        <p:spPr>
          <a:xfrm>
            <a:off x="838200" y="2063037"/>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3600"/>
              <a:buNone/>
            </a:pPr>
            <a:r>
              <a:rPr lang="en-US" sz="3600">
                <a:latin typeface="Arial"/>
                <a:ea typeface="Arial"/>
                <a:cs typeface="Arial"/>
                <a:sym typeface="Arial"/>
              </a:rPr>
              <a:t>Virtual Reality in Education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000"/>
              <a:buNone/>
            </a:pPr>
            <a:r>
              <a:rPr lang="en-US" sz="2000">
                <a:latin typeface="Dancing Script"/>
                <a:ea typeface="Dancing Script"/>
                <a:cs typeface="Dancing Script"/>
                <a:sym typeface="Dancing Script"/>
              </a:rPr>
              <a:t>September 5 – 11, 2022 		Nihon Fukushi University</a:t>
            </a:r>
            <a:endParaRPr/>
          </a:p>
        </p:txBody>
      </p:sp>
      <p:pic>
        <p:nvPicPr>
          <p:cNvPr id="91" name="Google Shape;91;p13"/>
          <p:cNvPicPr preferRelativeResize="0"/>
          <p:nvPr/>
        </p:nvPicPr>
        <p:blipFill rotWithShape="1">
          <a:blip r:embed="rId3">
            <a:alphaModFix/>
          </a:blip>
          <a:srcRect b="0" l="0" r="0" t="0"/>
          <a:stretch/>
        </p:blipFill>
        <p:spPr>
          <a:xfrm>
            <a:off x="3209409" y="2202198"/>
            <a:ext cx="5773182" cy="2453603"/>
          </a:xfrm>
          <a:prstGeom prst="rect">
            <a:avLst/>
          </a:prstGeom>
          <a:noFill/>
          <a:ln>
            <a:noFill/>
          </a:ln>
        </p:spPr>
      </p:pic>
      <p:pic>
        <p:nvPicPr>
          <p:cNvPr id="92" name="Google Shape;92;p13"/>
          <p:cNvPicPr preferRelativeResize="0"/>
          <p:nvPr/>
        </p:nvPicPr>
        <p:blipFill rotWithShape="1">
          <a:blip r:embed="rId4">
            <a:alphaModFix/>
          </a:blip>
          <a:srcRect b="0" l="0" r="0" t="0"/>
          <a:stretch/>
        </p:blipFill>
        <p:spPr>
          <a:xfrm>
            <a:off x="488409" y="4238706"/>
            <a:ext cx="1882800" cy="1882800"/>
          </a:xfrm>
          <a:prstGeom prst="rect">
            <a:avLst/>
          </a:prstGeom>
          <a:noFill/>
          <a:ln>
            <a:noFill/>
          </a:ln>
        </p:spPr>
      </p:pic>
      <p:pic>
        <p:nvPicPr>
          <p:cNvPr id="93" name="Google Shape;93;p13"/>
          <p:cNvPicPr preferRelativeResize="0"/>
          <p:nvPr/>
        </p:nvPicPr>
        <p:blipFill rotWithShape="1">
          <a:blip r:embed="rId5">
            <a:alphaModFix/>
          </a:blip>
          <a:srcRect b="0" l="0" r="0" t="0"/>
          <a:stretch/>
        </p:blipFill>
        <p:spPr>
          <a:xfrm>
            <a:off x="10133860" y="304464"/>
            <a:ext cx="2058140" cy="19552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Montserrat"/>
              <a:buNone/>
            </a:pPr>
            <a:r>
              <a:rPr b="1" i="0" lang="en-US">
                <a:solidFill>
                  <a:srgbClr val="000000"/>
                </a:solidFill>
                <a:latin typeface="Montserrat"/>
                <a:ea typeface="Montserrat"/>
                <a:cs typeface="Montserrat"/>
                <a:sym typeface="Montserrat"/>
              </a:rPr>
              <a:t>What is virtual reality learning?</a:t>
            </a:r>
            <a:endParaRPr/>
          </a:p>
        </p:txBody>
      </p:sp>
      <p:pic>
        <p:nvPicPr>
          <p:cNvPr id="100" name="Google Shape;100;p14"/>
          <p:cNvPicPr preferRelativeResize="0"/>
          <p:nvPr>
            <p:ph idx="1" type="body"/>
          </p:nvPr>
        </p:nvPicPr>
        <p:blipFill rotWithShape="1">
          <a:blip r:embed="rId3">
            <a:alphaModFix/>
          </a:blip>
          <a:srcRect b="0" l="0" r="0" t="0"/>
          <a:stretch/>
        </p:blipFill>
        <p:spPr>
          <a:xfrm>
            <a:off x="3816927" y="1856509"/>
            <a:ext cx="6033654" cy="3393930"/>
          </a:xfrm>
          <a:prstGeom prst="rect">
            <a:avLst/>
          </a:prstGeom>
          <a:noFill/>
          <a:ln>
            <a:noFill/>
          </a:ln>
          <a:effectLst>
            <a:outerShdw blurRad="190500" rotWithShape="0" algn="tl">
              <a:srgbClr val="000000">
                <a:alpha val="69803"/>
              </a:srgbClr>
            </a:outerShdw>
          </a:effectLst>
        </p:spPr>
      </p:pic>
      <p:pic>
        <p:nvPicPr>
          <p:cNvPr id="101" name="Google Shape;101;p14"/>
          <p:cNvPicPr preferRelativeResize="0"/>
          <p:nvPr/>
        </p:nvPicPr>
        <p:blipFill rotWithShape="1">
          <a:blip r:embed="rId4">
            <a:alphaModFix/>
          </a:blip>
          <a:srcRect b="0" l="0" r="0" t="0"/>
          <a:stretch/>
        </p:blipFill>
        <p:spPr>
          <a:xfrm>
            <a:off x="1751263" y="1302327"/>
            <a:ext cx="2663543" cy="47304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000"/>
              <a:buFont typeface="Montserrat"/>
              <a:buNone/>
            </a:pPr>
            <a:r>
              <a:rPr b="1" i="0" lang="en-US" sz="4000">
                <a:solidFill>
                  <a:srgbClr val="000000"/>
                </a:solidFill>
                <a:latin typeface="Montserrat"/>
                <a:ea typeface="Montserrat"/>
                <a:cs typeface="Montserrat"/>
                <a:sym typeface="Montserrat"/>
              </a:rPr>
              <a:t>How does it work?</a:t>
            </a:r>
            <a:endParaRPr sz="4000"/>
          </a:p>
        </p:txBody>
      </p:sp>
      <p:pic>
        <p:nvPicPr>
          <p:cNvPr id="108" name="Google Shape;108;p15"/>
          <p:cNvPicPr preferRelativeResize="0"/>
          <p:nvPr>
            <p:ph idx="1" type="body"/>
          </p:nvPr>
        </p:nvPicPr>
        <p:blipFill rotWithShape="1">
          <a:blip r:embed="rId3">
            <a:alphaModFix/>
          </a:blip>
          <a:srcRect b="0" l="0" r="0" t="0"/>
          <a:stretch/>
        </p:blipFill>
        <p:spPr>
          <a:xfrm>
            <a:off x="2520770" y="1690688"/>
            <a:ext cx="3118030" cy="4157374"/>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109" name="Google Shape;109;p15"/>
          <p:cNvPicPr preferRelativeResize="0"/>
          <p:nvPr/>
        </p:nvPicPr>
        <p:blipFill rotWithShape="1">
          <a:blip r:embed="rId4">
            <a:alphaModFix/>
          </a:blip>
          <a:srcRect b="0" l="0" r="0" t="0"/>
          <a:stretch/>
        </p:blipFill>
        <p:spPr>
          <a:xfrm>
            <a:off x="6711846" y="2409804"/>
            <a:ext cx="779690" cy="2287774"/>
          </a:xfrm>
          <a:prstGeom prst="rect">
            <a:avLst/>
          </a:prstGeom>
          <a:noFill/>
          <a:ln>
            <a:noFill/>
          </a:ln>
        </p:spPr>
      </p:pic>
      <p:pic>
        <p:nvPicPr>
          <p:cNvPr id="110" name="Google Shape;110;p15"/>
          <p:cNvPicPr preferRelativeResize="0"/>
          <p:nvPr/>
        </p:nvPicPr>
        <p:blipFill rotWithShape="1">
          <a:blip r:embed="rId5">
            <a:alphaModFix/>
          </a:blip>
          <a:srcRect b="0" l="0" r="0" t="0"/>
          <a:stretch/>
        </p:blipFill>
        <p:spPr>
          <a:xfrm>
            <a:off x="7988659" y="3309542"/>
            <a:ext cx="2533073" cy="1659600"/>
          </a:xfrm>
          <a:prstGeom prst="rect">
            <a:avLst/>
          </a:prstGeom>
          <a:noFill/>
          <a:ln>
            <a:noFill/>
          </a:ln>
        </p:spPr>
      </p:pic>
      <p:pic>
        <p:nvPicPr>
          <p:cNvPr id="111" name="Google Shape;111;p15"/>
          <p:cNvPicPr preferRelativeResize="0"/>
          <p:nvPr/>
        </p:nvPicPr>
        <p:blipFill rotWithShape="1">
          <a:blip r:embed="rId6">
            <a:alphaModFix/>
          </a:blip>
          <a:srcRect b="0" l="0" r="0" t="0"/>
          <a:stretch/>
        </p:blipFill>
        <p:spPr>
          <a:xfrm>
            <a:off x="8203215" y="1203313"/>
            <a:ext cx="2936029" cy="29360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000"/>
              <a:buFont typeface="Montserrat"/>
              <a:buNone/>
            </a:pPr>
            <a:r>
              <a:rPr b="1" i="0" lang="en-US" sz="4000">
                <a:solidFill>
                  <a:srgbClr val="000000"/>
                </a:solidFill>
                <a:latin typeface="Montserrat"/>
                <a:ea typeface="Montserrat"/>
                <a:cs typeface="Montserrat"/>
                <a:sym typeface="Montserrat"/>
              </a:rPr>
              <a:t>How can virtual reality improve education?</a:t>
            </a:r>
            <a:endParaRPr sz="4000"/>
          </a:p>
        </p:txBody>
      </p:sp>
      <p:sp>
        <p:nvSpPr>
          <p:cNvPr id="117" name="Google Shape;117;p16"/>
          <p:cNvSpPr txBox="1"/>
          <p:nvPr>
            <p:ph idx="1" type="body"/>
          </p:nvPr>
        </p:nvSpPr>
        <p:spPr>
          <a:xfrm>
            <a:off x="838200" y="1825625"/>
            <a:ext cx="9445668"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150000"/>
              </a:lnSpc>
              <a:spcBef>
                <a:spcPts val="0"/>
              </a:spcBef>
              <a:spcAft>
                <a:spcPts val="0"/>
              </a:spcAft>
              <a:buClr>
                <a:srgbClr val="000000"/>
              </a:buClr>
              <a:buSzPts val="2400"/>
              <a:buFont typeface="Noto Sans Symbols"/>
              <a:buChar char="▪"/>
            </a:pPr>
            <a:r>
              <a:rPr lang="en-US" sz="2400">
                <a:solidFill>
                  <a:srgbClr val="000000"/>
                </a:solidFill>
                <a:latin typeface="Montserrat"/>
                <a:ea typeface="Montserrat"/>
                <a:cs typeface="Montserrat"/>
                <a:sym typeface="Montserrat"/>
              </a:rPr>
              <a:t>Given the growth of VR within education, and the positive response from schools, we wouldn’t be surprised if VR made it onto the curriculum at some point in the future. Curriculum aligned content and structured VR Lesson plan have already been developed.</a:t>
            </a:r>
            <a:endParaRPr sz="2400">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000"/>
              <a:buFont typeface="Montserrat"/>
              <a:buNone/>
            </a:pPr>
            <a:r>
              <a:rPr b="1" i="0" lang="en-US" sz="4000">
                <a:solidFill>
                  <a:srgbClr val="000000"/>
                </a:solidFill>
                <a:latin typeface="Montserrat"/>
                <a:ea typeface="Montserrat"/>
                <a:cs typeface="Montserrat"/>
                <a:sym typeface="Montserrat"/>
              </a:rPr>
              <a:t>How can virtual reality improve education?</a:t>
            </a:r>
            <a:endParaRPr sz="4000"/>
          </a:p>
        </p:txBody>
      </p:sp>
      <p:sp>
        <p:nvSpPr>
          <p:cNvPr id="123" name="Google Shape;123;p17"/>
          <p:cNvSpPr txBox="1"/>
          <p:nvPr>
            <p:ph idx="1" type="body"/>
          </p:nvPr>
        </p:nvSpPr>
        <p:spPr>
          <a:xfrm>
            <a:off x="838200" y="1825625"/>
            <a:ext cx="9188116"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just">
              <a:lnSpc>
                <a:spcPct val="150000"/>
              </a:lnSpc>
              <a:spcBef>
                <a:spcPts val="0"/>
              </a:spcBef>
              <a:spcAft>
                <a:spcPts val="0"/>
              </a:spcAft>
              <a:buClr>
                <a:srgbClr val="000000"/>
              </a:buClr>
              <a:buSzPct val="100000"/>
              <a:buFont typeface="Noto Sans Symbols"/>
              <a:buChar char="▪"/>
            </a:pPr>
            <a:r>
              <a:rPr lang="en-US">
                <a:solidFill>
                  <a:srgbClr val="000000"/>
                </a:solidFill>
                <a:latin typeface="Montserrat"/>
                <a:ea typeface="Montserrat"/>
                <a:cs typeface="Montserrat"/>
                <a:sym typeface="Montserrat"/>
              </a:rPr>
              <a:t>Virtual reality can improve education by providing students with memorable and immersive experiences that would otherwise not be possible. What’s more, it can all take place within the classroom.</a:t>
            </a:r>
            <a:endParaRPr/>
          </a:p>
          <a:p>
            <a:pPr indent="-228600" lvl="0" marL="228600" rtl="0" algn="just">
              <a:lnSpc>
                <a:spcPct val="150000"/>
              </a:lnSpc>
              <a:spcBef>
                <a:spcPts val="1000"/>
              </a:spcBef>
              <a:spcAft>
                <a:spcPts val="0"/>
              </a:spcAft>
              <a:buClr>
                <a:srgbClr val="000000"/>
              </a:buClr>
              <a:buSzPct val="100000"/>
              <a:buFont typeface="Noto Sans Symbols"/>
              <a:buChar char="▪"/>
            </a:pPr>
            <a:r>
              <a:rPr lang="en-US">
                <a:solidFill>
                  <a:srgbClr val="000000"/>
                </a:solidFill>
                <a:latin typeface="Montserrat"/>
                <a:ea typeface="Montserrat"/>
                <a:cs typeface="Montserrat"/>
                <a:sym typeface="Montserrat"/>
              </a:rPr>
              <a:t>VR is accessible to every student and can be easily monitored by teachers. Virtual experiences have the power to engage and inspire students in a unique and powerful way.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000"/>
              <a:buFont typeface="Montserrat"/>
              <a:buNone/>
            </a:pPr>
            <a:r>
              <a:rPr b="1" i="0" lang="en-US" sz="4000">
                <a:solidFill>
                  <a:srgbClr val="000000"/>
                </a:solidFill>
                <a:latin typeface="Montserrat"/>
                <a:ea typeface="Montserrat"/>
                <a:cs typeface="Montserrat"/>
                <a:sym typeface="Montserrat"/>
              </a:rPr>
              <a:t>How can virtual reality help students?</a:t>
            </a:r>
            <a:endParaRPr sz="4000"/>
          </a:p>
        </p:txBody>
      </p:sp>
      <p:sp>
        <p:nvSpPr>
          <p:cNvPr id="129" name="Google Shape;12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rgbClr val="000000"/>
              </a:buClr>
              <a:buSzPts val="2800"/>
              <a:buFont typeface="Noto Sans Symbols"/>
              <a:buChar char="●"/>
            </a:pPr>
            <a:r>
              <a:rPr i="0" lang="en-US">
                <a:solidFill>
                  <a:srgbClr val="000000"/>
                </a:solidFill>
                <a:latin typeface="Montserrat"/>
                <a:ea typeface="Montserrat"/>
                <a:cs typeface="Montserrat"/>
                <a:sym typeface="Montserrat"/>
              </a:rPr>
              <a:t>　Students learn better through experience</a:t>
            </a:r>
            <a:endParaRPr/>
          </a:p>
          <a:p>
            <a:pPr indent="-228600" lvl="0" marL="228600" rtl="0" algn="l">
              <a:lnSpc>
                <a:spcPct val="150000"/>
              </a:lnSpc>
              <a:spcBef>
                <a:spcPts val="1000"/>
              </a:spcBef>
              <a:spcAft>
                <a:spcPts val="0"/>
              </a:spcAft>
              <a:buClr>
                <a:srgbClr val="000000"/>
              </a:buClr>
              <a:buSzPts val="2800"/>
              <a:buFont typeface="Noto Sans Symbols"/>
              <a:buChar char="●"/>
            </a:pPr>
            <a:r>
              <a:rPr i="0" lang="en-US">
                <a:solidFill>
                  <a:srgbClr val="000000"/>
                </a:solidFill>
                <a:latin typeface="Montserrat"/>
                <a:ea typeface="Montserrat"/>
                <a:cs typeface="Montserrat"/>
                <a:sym typeface="Montserrat"/>
              </a:rPr>
              <a:t>　VR has the ability to inspire</a:t>
            </a:r>
            <a:endParaRPr/>
          </a:p>
          <a:p>
            <a:pPr indent="-228600" lvl="0" marL="228600" rtl="0" algn="l">
              <a:lnSpc>
                <a:spcPct val="150000"/>
              </a:lnSpc>
              <a:spcBef>
                <a:spcPts val="1000"/>
              </a:spcBef>
              <a:spcAft>
                <a:spcPts val="0"/>
              </a:spcAft>
              <a:buClr>
                <a:srgbClr val="000000"/>
              </a:buClr>
              <a:buSzPts val="2800"/>
              <a:buFont typeface="Noto Sans Symbols"/>
              <a:buChar char="●"/>
            </a:pPr>
            <a:r>
              <a:rPr i="0" lang="en-US">
                <a:solidFill>
                  <a:srgbClr val="000000"/>
                </a:solidFill>
                <a:latin typeface="Montserrat"/>
                <a:ea typeface="Montserrat"/>
                <a:cs typeface="Montserrat"/>
                <a:sym typeface="Montserrat"/>
              </a:rPr>
              <a:t>　VR sparks the imagination and encourages creative thinking</a:t>
            </a:r>
            <a:endParaRPr/>
          </a:p>
          <a:p>
            <a:pPr indent="-228600" lvl="0" marL="228600" rtl="0" algn="l">
              <a:lnSpc>
                <a:spcPct val="150000"/>
              </a:lnSpc>
              <a:spcBef>
                <a:spcPts val="1000"/>
              </a:spcBef>
              <a:spcAft>
                <a:spcPts val="0"/>
              </a:spcAft>
              <a:buClr>
                <a:srgbClr val="000000"/>
              </a:buClr>
              <a:buSzPts val="2800"/>
              <a:buFont typeface="Noto Sans Symbols"/>
              <a:buChar char="●"/>
            </a:pPr>
            <a:r>
              <a:rPr i="0" lang="en-US">
                <a:solidFill>
                  <a:srgbClr val="000000"/>
                </a:solidFill>
                <a:latin typeface="Montserrat"/>
                <a:ea typeface="Montserrat"/>
                <a:cs typeface="Montserrat"/>
                <a:sym typeface="Montserrat"/>
              </a:rPr>
              <a:t> 　VR in education promotes peer interaction</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000"/>
              <a:buFont typeface="Montserrat"/>
              <a:buNone/>
            </a:pPr>
            <a:r>
              <a:rPr b="1" i="0" lang="en-US" sz="4000">
                <a:solidFill>
                  <a:srgbClr val="000000"/>
                </a:solidFill>
                <a:latin typeface="Montserrat"/>
                <a:ea typeface="Montserrat"/>
                <a:cs typeface="Montserrat"/>
                <a:sym typeface="Montserrat"/>
              </a:rPr>
              <a:t>How can virtual reality help students?</a:t>
            </a:r>
            <a:endParaRPr sz="4000"/>
          </a:p>
        </p:txBody>
      </p:sp>
      <p:sp>
        <p:nvSpPr>
          <p:cNvPr id="135" name="Google Shape;13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rgbClr val="000000"/>
              </a:buClr>
              <a:buSzPts val="2800"/>
              <a:buFont typeface="Noto Sans Symbols"/>
              <a:buChar char="●"/>
            </a:pPr>
            <a:r>
              <a:rPr b="1" i="0" lang="en-US">
                <a:solidFill>
                  <a:srgbClr val="000000"/>
                </a:solidFill>
                <a:latin typeface="Montserrat"/>
                <a:ea typeface="Montserrat"/>
                <a:cs typeface="Montserrat"/>
                <a:sym typeface="Montserrat"/>
              </a:rPr>
              <a:t>　</a:t>
            </a:r>
            <a:r>
              <a:rPr i="0" lang="en-US">
                <a:solidFill>
                  <a:srgbClr val="000000"/>
                </a:solidFill>
                <a:latin typeface="Montserrat"/>
                <a:ea typeface="Montserrat"/>
                <a:cs typeface="Montserrat"/>
                <a:sym typeface="Montserrat"/>
              </a:rPr>
              <a:t>VR engages students</a:t>
            </a:r>
            <a:endParaRPr/>
          </a:p>
          <a:p>
            <a:pPr indent="-228600" lvl="0" marL="228600" rtl="0" algn="l">
              <a:lnSpc>
                <a:spcPct val="150000"/>
              </a:lnSpc>
              <a:spcBef>
                <a:spcPts val="1000"/>
              </a:spcBef>
              <a:spcAft>
                <a:spcPts val="0"/>
              </a:spcAft>
              <a:buClr>
                <a:srgbClr val="000000"/>
              </a:buClr>
              <a:buSzPts val="2800"/>
              <a:buFont typeface="Noto Sans Symbols"/>
              <a:buChar char="●"/>
            </a:pPr>
            <a:r>
              <a:rPr i="0" lang="en-US">
                <a:solidFill>
                  <a:srgbClr val="000000"/>
                </a:solidFill>
                <a:latin typeface="Montserrat"/>
                <a:ea typeface="Montserrat"/>
                <a:cs typeface="Montserrat"/>
                <a:sym typeface="Montserrat"/>
              </a:rPr>
              <a:t>　VR provides realistic travel experiences</a:t>
            </a:r>
            <a:endParaRPr/>
          </a:p>
          <a:p>
            <a:pPr indent="-228600" lvl="0" marL="228600" rtl="0" algn="l">
              <a:lnSpc>
                <a:spcPct val="150000"/>
              </a:lnSpc>
              <a:spcBef>
                <a:spcPts val="1000"/>
              </a:spcBef>
              <a:spcAft>
                <a:spcPts val="0"/>
              </a:spcAft>
              <a:buClr>
                <a:srgbClr val="000000"/>
              </a:buClr>
              <a:buSzPts val="2800"/>
              <a:buFont typeface="Noto Sans Symbols"/>
              <a:buChar char="●"/>
            </a:pPr>
            <a:r>
              <a:rPr i="0" lang="en-US">
                <a:solidFill>
                  <a:srgbClr val="000000"/>
                </a:solidFill>
                <a:latin typeface="Montserrat"/>
                <a:ea typeface="Montserrat"/>
                <a:cs typeface="Montserrat"/>
                <a:sym typeface="Montserrat"/>
              </a:rPr>
              <a:t>　VR in the classroom is inclusive</a:t>
            </a:r>
            <a:endParaRPr/>
          </a:p>
          <a:p>
            <a:pPr indent="-228600" lvl="0" marL="228600" rtl="0" algn="l">
              <a:lnSpc>
                <a:spcPct val="150000"/>
              </a:lnSpc>
              <a:spcBef>
                <a:spcPts val="1000"/>
              </a:spcBef>
              <a:spcAft>
                <a:spcPts val="0"/>
              </a:spcAft>
              <a:buClr>
                <a:srgbClr val="000000"/>
              </a:buClr>
              <a:buSzPts val="2800"/>
              <a:buFont typeface="Noto Sans Symbols"/>
              <a:buChar char="●"/>
            </a:pPr>
            <a:r>
              <a:rPr i="0" lang="en-US">
                <a:solidFill>
                  <a:srgbClr val="000000"/>
                </a:solidFill>
                <a:latin typeface="Montserrat"/>
                <a:ea typeface="Montserrat"/>
                <a:cs typeface="Montserrat"/>
                <a:sym typeface="Montserrat"/>
              </a:rPr>
              <a:t>　VR offers memorable educational experiences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000"/>
              <a:buFont typeface="Montserrat"/>
              <a:buNone/>
            </a:pPr>
            <a:r>
              <a:rPr b="1" lang="en-US" sz="4000">
                <a:solidFill>
                  <a:srgbClr val="000000"/>
                </a:solidFill>
                <a:latin typeface="Montserrat"/>
                <a:ea typeface="Montserrat"/>
                <a:cs typeface="Montserrat"/>
                <a:sym typeface="Montserrat"/>
              </a:rPr>
              <a:t>VR</a:t>
            </a:r>
            <a:r>
              <a:rPr b="1" i="0" lang="en-US" sz="4000">
                <a:solidFill>
                  <a:srgbClr val="000000"/>
                </a:solidFill>
                <a:latin typeface="Montserrat"/>
                <a:ea typeface="Montserrat"/>
                <a:cs typeface="Montserrat"/>
                <a:sym typeface="Montserrat"/>
              </a:rPr>
              <a:t> </a:t>
            </a:r>
            <a:r>
              <a:rPr b="1" lang="en-US" sz="4000">
                <a:solidFill>
                  <a:srgbClr val="000000"/>
                </a:solidFill>
                <a:latin typeface="Montserrat"/>
                <a:ea typeface="Montserrat"/>
                <a:cs typeface="Montserrat"/>
                <a:sym typeface="Montserrat"/>
              </a:rPr>
              <a:t>is a future leaning in Cambodia</a:t>
            </a:r>
            <a:endParaRPr sz="4000"/>
          </a:p>
        </p:txBody>
      </p:sp>
      <p:pic>
        <p:nvPicPr>
          <p:cNvPr id="142" name="Google Shape;142;p20"/>
          <p:cNvPicPr preferRelativeResize="0"/>
          <p:nvPr/>
        </p:nvPicPr>
        <p:blipFill rotWithShape="1">
          <a:blip r:embed="rId3">
            <a:alphaModFix/>
          </a:blip>
          <a:srcRect b="0" l="0" r="0" t="0"/>
          <a:stretch/>
        </p:blipFill>
        <p:spPr>
          <a:xfrm>
            <a:off x="6306390" y="1690688"/>
            <a:ext cx="5662863" cy="2817144"/>
          </a:xfrm>
          <a:prstGeom prst="rect">
            <a:avLst/>
          </a:prstGeom>
          <a:noFill/>
          <a:ln>
            <a:noFill/>
          </a:ln>
        </p:spPr>
      </p:pic>
      <p:sp>
        <p:nvSpPr>
          <p:cNvPr id="143" name="Google Shape;143;p20"/>
          <p:cNvSpPr txBox="1"/>
          <p:nvPr/>
        </p:nvSpPr>
        <p:spPr>
          <a:xfrm>
            <a:off x="317159" y="1584660"/>
            <a:ext cx="6026530" cy="5009833"/>
          </a:xfrm>
          <a:prstGeom prst="rect">
            <a:avLst/>
          </a:prstGeom>
          <a:noFill/>
          <a:ln>
            <a:noFill/>
          </a:ln>
        </p:spPr>
        <p:txBody>
          <a:bodyPr anchorCtr="0" anchor="t" bIns="45700" lIns="91425" spcFirstLastPara="1" rIns="91425" wrap="square" tIns="45700">
            <a:spAutoFit/>
          </a:bodyPr>
          <a:lstStyle/>
          <a:p>
            <a:pPr indent="-342900" lvl="1" marL="800100" marR="0" rtl="0" algn="l">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With the help of virtual reality, the quality of learning will improve a lot.</a:t>
            </a:r>
            <a:endParaRPr b="0" i="0" sz="2400" u="none" cap="none" strike="noStrike">
              <a:solidFill>
                <a:schemeClr val="dk1"/>
              </a:solidFill>
              <a:latin typeface="Arial"/>
              <a:ea typeface="Arial"/>
              <a:cs typeface="Arial"/>
              <a:sym typeface="Arial"/>
            </a:endParaRPr>
          </a:p>
          <a:p>
            <a:pPr indent="-342900" lvl="1" marL="800100" marR="0" rtl="0" algn="l">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Practical learning is always better than the academic knowledge.</a:t>
            </a:r>
            <a:endParaRPr/>
          </a:p>
          <a:p>
            <a:pPr indent="-342900" lvl="1" marL="800100" marR="0" rtl="0" algn="l">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With VR, we can learn from experts. Concepts like a virtual library and Digital Contents are already developing with a various type of subject in Japan (Future Classroom). </a:t>
            </a:r>
            <a:endParaRPr b="0" i="0" sz="2400" u="none" cap="none" strike="noStrike">
              <a:solidFill>
                <a:schemeClr val="dk1"/>
              </a:solidFill>
              <a:latin typeface="Arial"/>
              <a:ea typeface="Arial"/>
              <a:cs typeface="Arial"/>
              <a:sym typeface="Arial"/>
            </a:endParaRPr>
          </a:p>
        </p:txBody>
      </p:sp>
      <p:sp>
        <p:nvSpPr>
          <p:cNvPr id="144" name="Google Shape;144;p20"/>
          <p:cNvSpPr txBox="1"/>
          <p:nvPr/>
        </p:nvSpPr>
        <p:spPr>
          <a:xfrm>
            <a:off x="5942084" y="4858788"/>
            <a:ext cx="6027169" cy="2239844"/>
          </a:xfrm>
          <a:prstGeom prst="rect">
            <a:avLst/>
          </a:prstGeom>
          <a:noFill/>
          <a:ln>
            <a:noFill/>
          </a:ln>
        </p:spPr>
        <p:txBody>
          <a:bodyPr anchorCtr="0" anchor="t" bIns="45700" lIns="91425" spcFirstLastPara="1" rIns="91425" wrap="square" tIns="45700">
            <a:spAutoFit/>
          </a:bodyPr>
          <a:lstStyle/>
          <a:p>
            <a:pPr indent="-342900" lvl="1" marL="800100" marR="0" rtl="0" algn="l">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Arial"/>
                <a:ea typeface="Arial"/>
                <a:cs typeface="Arial"/>
                <a:sym typeface="Arial"/>
              </a:rPr>
              <a:t>I hope in the nearly futuer Cambodia will have this technology soon to accelerate the education sector.</a:t>
            </a:r>
            <a:endParaRPr/>
          </a:p>
          <a:p>
            <a:pPr indent="-190500" lvl="1" marL="800100" marR="0" rtl="0" algn="l">
              <a:lnSpc>
                <a:spcPct val="150000"/>
              </a:lnSpc>
              <a:spcBef>
                <a:spcPts val="0"/>
              </a:spcBef>
              <a:spcAft>
                <a:spcPts val="0"/>
              </a:spcAft>
              <a:buClr>
                <a:schemeClr val="dk1"/>
              </a:buClr>
              <a:buSzPts val="2400"/>
              <a:buFont typeface="Noto Sans Symbols"/>
              <a:buNone/>
            </a:pPr>
            <a:r>
              <a:t/>
            </a:r>
            <a:endParaRPr b="0" i="0" sz="2400" u="none" cap="none" strike="noStrike">
              <a:solidFill>
                <a:schemeClr val="dk1"/>
              </a:solidFill>
              <a:latin typeface="Arial"/>
              <a:ea typeface="Arial"/>
              <a:cs typeface="Arial"/>
              <a:sym typeface="Arial"/>
            </a:endParaRPr>
          </a:p>
        </p:txBody>
      </p:sp>
      <p:sp>
        <p:nvSpPr>
          <p:cNvPr id="145" name="Google Shape;145;p20"/>
          <p:cNvSpPr/>
          <p:nvPr/>
        </p:nvSpPr>
        <p:spPr>
          <a:xfrm>
            <a:off x="-561474" y="6104277"/>
            <a:ext cx="65" cy="5539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02124"/>
              </a:buClr>
              <a:buSzPts val="1800"/>
              <a:buFont typeface="Arial"/>
              <a:buNone/>
            </a:pPr>
            <a:br>
              <a:rPr b="0" i="0" lang="en-US" sz="1800" u="none" cap="none" strike="noStrike">
                <a:solidFill>
                  <a:srgbClr val="202124"/>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