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947275"/>
  <p:embeddedFontLst>
    <p:embeddedFont>
      <p:font typeface="Garamond" panose="02020404030301010803" pitchFamily="18" charset="0"/>
      <p:regular r:id="rId12"/>
      <p:bold r:id="rId13"/>
      <p:italic r:id="rId14"/>
      <p:boldItalic r:id="rId15"/>
    </p:embeddedFont>
    <p:embeddedFont>
      <p:font typeface="Khmer" panose="020B060007020508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6025"/>
            <a:ext cx="4572225" cy="373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6025"/>
            <a:ext cx="4572225" cy="373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6025"/>
            <a:ext cx="4572225" cy="373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6025"/>
            <a:ext cx="4572225" cy="373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6025"/>
            <a:ext cx="4572225" cy="373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685800" y="4724950"/>
            <a:ext cx="5486400" cy="447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46025"/>
            <a:ext cx="4572225" cy="3730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92398" y="1871133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92398" y="3657598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983235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2692398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56902" y="5037663"/>
            <a:ext cx="551166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2692402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295403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1041428" y="1041401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1295403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0" name="Google Shape;90;p12"/>
          <p:cNvCxnSpPr/>
          <p:nvPr/>
        </p:nvCxnSpPr>
        <p:spPr>
          <a:xfrm>
            <a:off x="1396171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674813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1295403" y="4343400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13"/>
          <p:cNvCxnSpPr/>
          <p:nvPr/>
        </p:nvCxnSpPr>
        <p:spPr>
          <a:xfrm>
            <a:off x="1396171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62012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1396171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295403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2"/>
          </p:nvPr>
        </p:nvSpPr>
        <p:spPr>
          <a:xfrm>
            <a:off x="1295404" y="4470401"/>
            <a:ext cx="9609669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>
            <a:off x="1396171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1295406" y="982134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 rot="5400000">
            <a:off x="4436534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1" name="Google Shape;131;p17"/>
          <p:cNvCxnSpPr/>
          <p:nvPr/>
        </p:nvCxnSpPr>
        <p:spPr>
          <a:xfrm>
            <a:off x="1396171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 rot="5400000">
            <a:off x="7497937" y="2483552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 rot="5400000">
            <a:off x="2565044" y="-287514"/>
            <a:ext cx="4893734" cy="74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8" name="Google Shape;138;p18"/>
          <p:cNvCxnSpPr/>
          <p:nvPr/>
        </p:nvCxnSpPr>
        <p:spPr>
          <a:xfrm>
            <a:off x="8863890" y="990601"/>
            <a:ext cx="0" cy="487680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>
            <a:off x="1396171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295406" y="982134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295404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015067" y="3846053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7" name="Google Shape;37;p5"/>
          <p:cNvCxnSpPr/>
          <p:nvPr/>
        </p:nvCxnSpPr>
        <p:spPr>
          <a:xfrm>
            <a:off x="2012724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6"/>
          <p:cNvCxnSpPr/>
          <p:nvPr/>
        </p:nvCxnSpPr>
        <p:spPr>
          <a:xfrm>
            <a:off x="1396171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295406" y="982134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295406" y="982134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29540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1295401" y="3243263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6180670" y="3243263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1396171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295406" y="982134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1396171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293814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418671" y="982132"/>
            <a:ext cx="5469467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1293814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1396171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8094834" y="1041401"/>
            <a:ext cx="3063348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95406" y="982134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95404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677503" y="5969001"/>
            <a:ext cx="1600201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295404" y="5969001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353905" y="5969001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972" y="945931"/>
            <a:ext cx="9995338" cy="496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subTitle" idx="1"/>
          </p:nvPr>
        </p:nvSpPr>
        <p:spPr>
          <a:xfrm>
            <a:off x="2511972" y="1860550"/>
            <a:ext cx="7047953" cy="1117229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en-GB" sz="28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Water Supply Facilities</a:t>
            </a:r>
            <a:endParaRPr/>
          </a:p>
          <a:p>
            <a:pPr marL="0" lvl="0" indent="0" algn="ctr" rtl="0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lang="en-GB" sz="2800">
                <a:solidFill>
                  <a:srgbClr val="0000FF"/>
                </a:solidFill>
                <a:latin typeface="Khmer"/>
                <a:ea typeface="Khmer"/>
                <a:cs typeface="Khmer"/>
                <a:sym typeface="Khmer"/>
              </a:rPr>
              <a:t>ស្ថានីយទឹកស្អាត</a:t>
            </a:r>
            <a:endParaRPr sz="2800">
              <a:solidFill>
                <a:srgbClr val="0000FF"/>
              </a:solidFill>
              <a:latin typeface="Khmer"/>
              <a:ea typeface="Khmer"/>
              <a:cs typeface="Khmer"/>
              <a:sym typeface="Khmer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2881422" y="3673584"/>
            <a:ext cx="681513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GB" sz="2800" b="0" i="0" u="none" strike="noStrike" cap="none">
                <a:solidFill>
                  <a:srgbClr val="0000FF"/>
                </a:solidFill>
                <a:latin typeface="Khmer"/>
                <a:ea typeface="Khmer"/>
                <a:cs typeface="Khmer"/>
                <a:sym typeface="Khmer"/>
              </a:rPr>
              <a:t>by Chhom Phira (PTTCSR)</a:t>
            </a:r>
            <a:endParaRPr sz="2800" b="0" i="0" u="none" strike="noStrike" cap="none">
              <a:solidFill>
                <a:srgbClr val="0000FF"/>
              </a:solidFill>
              <a:latin typeface="Khmer"/>
              <a:ea typeface="Khmer"/>
              <a:cs typeface="Khmer"/>
              <a:sym typeface="Khm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/>
        </p:nvSpPr>
        <p:spPr>
          <a:xfrm>
            <a:off x="651641" y="1764714"/>
            <a:ext cx="4740166" cy="4247317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Began in 1910 , completed 1914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!  </a:t>
            </a:r>
            <a:r>
              <a:rPr lang="en-GB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 sites 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137,325 m</a:t>
            </a:r>
            <a:r>
              <a:rPr lang="en-GB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(bigger than PTTCSR: 58007 m</a:t>
            </a:r>
            <a:r>
              <a:rPr lang="en-GB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 &amp; rapid sand filtration system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Well-known :  </a:t>
            </a:r>
            <a:r>
              <a:rPr lang="en-GB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 sand filtration system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GB" sz="16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ល្បីឈ្មោះ ប្រើប្រព័ន្ធចម្រោះដីខ្សាច់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290,000 m</a:t>
            </a:r>
            <a:r>
              <a:rPr lang="en-GB" sz="18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/day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50000 peoples, the city of Nagoya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7932" y="1764714"/>
            <a:ext cx="5433848" cy="407538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2354317" y="1009212"/>
            <a:ext cx="7882758" cy="523220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GB" sz="2800" b="0" u="none" cap="none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Nabeya-Ueno Water Filtration Plant (WPP)</a:t>
            </a:r>
            <a:endParaRPr sz="2800" b="0" u="none" cap="none">
              <a:solidFill>
                <a:srgbClr val="C00000"/>
              </a:solidFill>
              <a:latin typeface="Khmer"/>
              <a:ea typeface="Khmer"/>
              <a:cs typeface="Khmer"/>
              <a:sym typeface="Khm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77"/>
          <a:stretch/>
        </p:blipFill>
        <p:spPr>
          <a:xfrm>
            <a:off x="3725917" y="1580212"/>
            <a:ext cx="1886607" cy="4334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9249" y="1540899"/>
            <a:ext cx="2336812" cy="4370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1231680" y="868950"/>
            <a:ext cx="4836071" cy="523220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GB" sz="2800" cap="none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Slow Sand Filtration System</a:t>
            </a:r>
            <a:endParaRPr sz="2800" cap="none">
              <a:solidFill>
                <a:srgbClr val="C00000"/>
              </a:solidFill>
              <a:latin typeface="Khmer"/>
              <a:ea typeface="Khmer"/>
              <a:cs typeface="Khmer"/>
              <a:sym typeface="Khmer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397283" y="845954"/>
            <a:ext cx="5206139" cy="523220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GB" sz="2800" cap="none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Rapid Sand Filtration System</a:t>
            </a:r>
            <a:endParaRPr sz="2800" cap="none">
              <a:solidFill>
                <a:srgbClr val="C00000"/>
              </a:solidFill>
              <a:latin typeface="Khmer"/>
              <a:ea typeface="Khmer"/>
              <a:cs typeface="Khmer"/>
              <a:sym typeface="Khmer"/>
            </a:endParaRPr>
          </a:p>
        </p:txBody>
      </p:sp>
      <p:grpSp>
        <p:nvGrpSpPr>
          <p:cNvPr id="165" name="Google Shape;165;p22"/>
          <p:cNvGrpSpPr/>
          <p:nvPr/>
        </p:nvGrpSpPr>
        <p:grpSpPr>
          <a:xfrm>
            <a:off x="627991" y="2082863"/>
            <a:ext cx="11093670" cy="3828370"/>
            <a:chOff x="627991" y="2082863"/>
            <a:chExt cx="11093670" cy="3828370"/>
          </a:xfrm>
        </p:grpSpPr>
        <p:sp>
          <p:nvSpPr>
            <p:cNvPr id="166" name="Google Shape;166;p22"/>
            <p:cNvSpPr txBox="1"/>
            <p:nvPr/>
          </p:nvSpPr>
          <p:spPr>
            <a:xfrm>
              <a:off x="660836" y="2369985"/>
              <a:ext cx="3026979" cy="400110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Khmer"/>
                  <a:ea typeface="Khmer"/>
                  <a:cs typeface="Khmer"/>
                  <a:sym typeface="Khmer"/>
                </a:rPr>
                <a:t>ខ្សាច់ </a:t>
              </a:r>
              <a:r>
                <a:rPr lang="en-GB" sz="20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Sand layer 90cm</a:t>
              </a:r>
              <a:endParaRPr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7" name="Google Shape;167;p22"/>
            <p:cNvSpPr txBox="1"/>
            <p:nvPr/>
          </p:nvSpPr>
          <p:spPr>
            <a:xfrm>
              <a:off x="8826061" y="2082863"/>
              <a:ext cx="2811518" cy="523220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Khmer"/>
                  <a:ea typeface="Khmer"/>
                  <a:cs typeface="Khmer"/>
                  <a:sym typeface="Khmer"/>
                </a:rPr>
                <a:t>ខ្សាច់</a:t>
              </a:r>
              <a:r>
                <a:rPr lang="en-GB" sz="2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 </a:t>
              </a:r>
              <a:r>
                <a:rPr lang="en-GB" sz="20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Sand layer 60cm</a:t>
              </a:r>
              <a:endParaRPr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8" name="Google Shape;168;p22"/>
            <p:cNvSpPr txBox="1"/>
            <p:nvPr/>
          </p:nvSpPr>
          <p:spPr>
            <a:xfrm>
              <a:off x="627991" y="3761782"/>
              <a:ext cx="3026979" cy="400110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Khmer"/>
                  <a:ea typeface="Khmer"/>
                  <a:cs typeface="Khmer"/>
                  <a:sym typeface="Khmer"/>
                </a:rPr>
                <a:t> ដុំគ្រួស </a:t>
              </a:r>
              <a:r>
                <a:rPr lang="en-GB" sz="20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gravel layer 35cm</a:t>
              </a:r>
              <a:endParaRPr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9" name="Google Shape;169;p22"/>
            <p:cNvSpPr txBox="1"/>
            <p:nvPr/>
          </p:nvSpPr>
          <p:spPr>
            <a:xfrm>
              <a:off x="698938" y="5203347"/>
              <a:ext cx="3026979" cy="707886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slow, 12 hours process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1m</a:t>
              </a:r>
              <a:r>
                <a:rPr lang="en-GB" sz="2000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0" name="Google Shape;170;p22"/>
            <p:cNvSpPr txBox="1"/>
            <p:nvPr/>
          </p:nvSpPr>
          <p:spPr>
            <a:xfrm>
              <a:off x="8826061" y="5142268"/>
              <a:ext cx="2811518" cy="707886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Faster, less than 2 hours process: 1m</a:t>
              </a:r>
              <a:r>
                <a:rPr lang="en-GB" sz="2000" baseline="30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-GB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Google Shape;171;p22"/>
            <p:cNvSpPr txBox="1"/>
            <p:nvPr/>
          </p:nvSpPr>
          <p:spPr>
            <a:xfrm>
              <a:off x="8826061" y="3561727"/>
              <a:ext cx="2895600" cy="400110"/>
            </a:xfrm>
            <a:prstGeom prst="rect">
              <a:avLst/>
            </a:prstGeom>
            <a:solidFill>
              <a:srgbClr val="FFC000"/>
            </a:solidFill>
            <a:ln w="9525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GB" sz="1800">
                  <a:solidFill>
                    <a:schemeClr val="dk1"/>
                  </a:solidFill>
                  <a:latin typeface="Khmer"/>
                  <a:ea typeface="Khmer"/>
                  <a:cs typeface="Khmer"/>
                  <a:sym typeface="Khmer"/>
                </a:rPr>
                <a:t>ដុំគ្រួស </a:t>
              </a:r>
              <a:r>
                <a:rPr lang="en-GB" sz="20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gravel layer 30 cm</a:t>
              </a:r>
              <a:endParaRPr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/>
        </p:nvSpPr>
        <p:spPr>
          <a:xfrm>
            <a:off x="861848" y="1632155"/>
            <a:ext cx="4351283" cy="38472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GB" sz="2800" b="1" i="1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GB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Automatic process​(water force)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Khmer"/>
                <a:ea typeface="Khmer"/>
                <a:cs typeface="Khmer"/>
                <a:sym typeface="Khmer"/>
              </a:rPr>
              <a:t>    ដំណើរការស្វ័យប្រវត្តិ (ប្រើកំលាំងទឹក)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Khmer"/>
              <a:ea typeface="Khmer"/>
              <a:cs typeface="Khmer"/>
              <a:sym typeface="Khm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Ex.</a:t>
            </a:r>
            <a:endParaRPr sz="1600">
              <a:solidFill>
                <a:srgbClr val="FF0000"/>
              </a:solidFill>
              <a:latin typeface="Khmer"/>
              <a:ea typeface="Khmer"/>
              <a:cs typeface="Khmer"/>
              <a:sym typeface="Khme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Raw Water from  </a:t>
            </a:r>
            <a:r>
              <a:rPr lang="en-GB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Kiso river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Distance : 23 km, 25 meters height 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Using pipes for water flow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399" y="1400653"/>
            <a:ext cx="5885031" cy="441377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231680" y="868950"/>
            <a:ext cx="6955879" cy="523220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GB" sz="2800" cap="none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Why is slow filtration system important? </a:t>
            </a:r>
            <a:endParaRPr sz="2800" cap="none">
              <a:solidFill>
                <a:srgbClr val="C00000"/>
              </a:solidFill>
              <a:latin typeface="Khmer"/>
              <a:ea typeface="Khmer"/>
              <a:cs typeface="Khmer"/>
              <a:sym typeface="Khm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1061545" y="872509"/>
            <a:ext cx="8082455" cy="100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</a:t>
            </a:r>
            <a:endParaRPr sz="2800">
              <a:solidFill>
                <a:srgbClr val="C00000"/>
              </a:solidFill>
              <a:latin typeface="Khmer"/>
              <a:ea typeface="Khmer"/>
              <a:cs typeface="Khmer"/>
              <a:sym typeface="Khmer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888885" y="872509"/>
            <a:ext cx="3966894" cy="3600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❖"/>
            </a:pPr>
            <a:r>
              <a:rPr lang="en-GB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Successful experiences</a:t>
            </a:r>
            <a:endParaRPr sz="240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Khmer"/>
                <a:ea typeface="Khmer"/>
                <a:cs typeface="Khmer"/>
                <a:sym typeface="Khmer"/>
              </a:rPr>
              <a:t>បទពិសោធន៍ ជោគជ័យ</a:t>
            </a:r>
            <a:endParaRPr sz="160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Char char="-"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Technology for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Ex. </a:t>
            </a: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water control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sand cleaning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remove wastes from the water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water storage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   water supply </a:t>
            </a: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3044" y="1145627"/>
            <a:ext cx="6246086" cy="4684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/>
        </p:nvSpPr>
        <p:spPr>
          <a:xfrm>
            <a:off x="1061545" y="872509"/>
            <a:ext cx="8082455" cy="100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</a:t>
            </a:r>
            <a:endParaRPr sz="2800">
              <a:solidFill>
                <a:srgbClr val="C00000"/>
              </a:solidFill>
              <a:latin typeface="Khmer"/>
              <a:ea typeface="Khmer"/>
              <a:cs typeface="Khmer"/>
              <a:sym typeface="Khmer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777764" y="1127660"/>
            <a:ext cx="4743449" cy="36625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00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❖"/>
            </a:pPr>
            <a:r>
              <a:rPr lang="en-GB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Messages of water  conservation </a:t>
            </a:r>
            <a:endParaRPr sz="240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       </a:t>
            </a:r>
            <a:r>
              <a:rPr lang="en-GB" sz="18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ការថែរក្សា ប្រភពទឹក  </a:t>
            </a:r>
            <a:endParaRPr sz="1800">
              <a:solidFill>
                <a:srgbClr val="FF0000"/>
              </a:solidFill>
              <a:latin typeface="Khmer"/>
              <a:ea typeface="Khmer"/>
              <a:cs typeface="Khmer"/>
              <a:sym typeface="Khmer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GB" sz="2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water is recycle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Take care of the rivers, lakes, etc.!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Drink healthy water ! </a:t>
            </a:r>
            <a:endParaRPr sz="2400" b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ផឹកទឹកស្អាត </a:t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994" y="1127659"/>
            <a:ext cx="3622786" cy="483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/>
        </p:nvSpPr>
        <p:spPr>
          <a:xfrm>
            <a:off x="1231679" y="1807780"/>
            <a:ext cx="953091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</a:t>
            </a:r>
            <a:r>
              <a:rPr lang="en-GB" sz="2400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Government should think of </a:t>
            </a:r>
            <a:r>
              <a:rPr lang="en-GB" sz="24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“this model”</a:t>
            </a:r>
            <a:r>
              <a:rPr lang="en-GB" sz="2400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                              people have </a:t>
            </a:r>
            <a:r>
              <a:rPr lang="en-GB" sz="24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clean water to drink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                              help to </a:t>
            </a:r>
            <a:r>
              <a:rPr lang="en-GB" sz="24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reduce the poverty </a:t>
            </a:r>
            <a:r>
              <a:rPr lang="en-GB" sz="2400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“ illness”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            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start first: </a:t>
            </a:r>
            <a:r>
              <a:rPr lang="en-GB" sz="18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ចាប់ផ្តើមពីយើង 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Char char="-"/>
            </a:pPr>
            <a:r>
              <a:rPr lang="en-GB" sz="2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not pollute the water 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GB" sz="2400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Tonle Sap Lake, Mekong river, Siem Reap river…” </a:t>
            </a:r>
            <a:r>
              <a:rPr lang="en-GB" sz="1600">
                <a:solidFill>
                  <a:srgbClr val="FF0000"/>
                </a:solidFill>
                <a:latin typeface="Khmer"/>
                <a:ea typeface="Khmer"/>
                <a:cs typeface="Khmer"/>
                <a:sym typeface="Khmer"/>
              </a:rPr>
              <a:t>កុំធ្វើឲ្យទឹកកខ្វក់</a:t>
            </a:r>
            <a:endParaRPr sz="1600">
              <a:solidFill>
                <a:srgbClr val="FF0000"/>
              </a:solidFill>
              <a:latin typeface="Khmer"/>
              <a:ea typeface="Khmer"/>
              <a:cs typeface="Khmer"/>
              <a:sym typeface="Khm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1231680" y="868950"/>
            <a:ext cx="9404789" cy="523220"/>
          </a:xfrm>
          <a:prstGeom prst="rect">
            <a:avLst/>
          </a:prstGeom>
          <a:solidFill>
            <a:srgbClr val="00B05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GB" sz="2800" cap="none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Slow filtration system is useful for Cambodia</a:t>
            </a:r>
            <a:endParaRPr sz="2800" cap="none">
              <a:solidFill>
                <a:srgbClr val="C00000"/>
              </a:solidFill>
              <a:latin typeface="Khmer"/>
              <a:ea typeface="Khmer"/>
              <a:cs typeface="Khmer"/>
              <a:sym typeface="Khm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105" y="1418894"/>
            <a:ext cx="5264087" cy="394395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1292772" y="2081048"/>
            <a:ext cx="34894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811264" y="1419367"/>
            <a:ext cx="5296841" cy="46012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</a:pPr>
            <a:r>
              <a:rPr lang="en-GB" sz="2800" cap="none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 </a:t>
            </a:r>
            <a:r>
              <a:rPr lang="en-GB" sz="2400" cap="none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Clean water from quick &amp; slow sand filtration system are very useful for our life !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cap="none">
              <a:solidFill>
                <a:schemeClr val="dk1"/>
              </a:solidFill>
              <a:latin typeface="Khmer"/>
              <a:ea typeface="Khmer"/>
              <a:cs typeface="Khmer"/>
              <a:sym typeface="Khmer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GB" sz="2400" cap="none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Within technology, production of quality of water supply is increasing.</a:t>
            </a:r>
            <a:endParaRPr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cap="none">
              <a:solidFill>
                <a:schemeClr val="dk1"/>
              </a:solidFill>
              <a:latin typeface="Khmer"/>
              <a:ea typeface="Khmer"/>
              <a:cs typeface="Khmer"/>
              <a:sym typeface="Khmer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GB" sz="2400" cap="none">
                <a:solidFill>
                  <a:schemeClr val="dk1"/>
                </a:solidFill>
                <a:latin typeface="Khmer"/>
                <a:ea typeface="Khmer"/>
                <a:cs typeface="Khmer"/>
                <a:sym typeface="Khmer"/>
              </a:rPr>
              <a:t> </a:t>
            </a:r>
            <a:r>
              <a:rPr lang="en-GB" sz="2400" cap="none">
                <a:solidFill>
                  <a:srgbClr val="C00000"/>
                </a:solidFill>
                <a:latin typeface="Khmer"/>
                <a:ea typeface="Khmer"/>
                <a:cs typeface="Khmer"/>
                <a:sym typeface="Khmer"/>
              </a:rPr>
              <a:t>Nabeya-Ueno is very good “ model” to the world, particularly Cambodia   </a:t>
            </a:r>
            <a:endParaRPr sz="2400" cap="none">
              <a:solidFill>
                <a:schemeClr val="dk1"/>
              </a:solidFill>
              <a:latin typeface="Khmer"/>
              <a:ea typeface="Khmer"/>
              <a:cs typeface="Khmer"/>
              <a:sym typeface="Khmer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cap="none">
              <a:solidFill>
                <a:schemeClr val="dk1"/>
              </a:solidFill>
              <a:latin typeface="Khmer"/>
              <a:ea typeface="Khmer"/>
              <a:cs typeface="Khmer"/>
              <a:sym typeface="Khm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ワイド画面</PresentationFormat>
  <Paragraphs>75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Khmer</vt:lpstr>
      <vt:lpstr>Noto Sans Symbols</vt:lpstr>
      <vt:lpstr>Garamond</vt:lpstr>
      <vt:lpstr>Times New Roman</vt:lpstr>
      <vt:lpstr>Arial</vt:lpstr>
      <vt:lpstr>Organic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kageto makoto</cp:lastModifiedBy>
  <cp:revision>1</cp:revision>
  <dcterms:modified xsi:type="dcterms:W3CDTF">2022-10-09T02:44:12Z</dcterms:modified>
</cp:coreProperties>
</file>